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Roboto" panose="02000000000000000000" pitchFamily="2" charset="0"/>
      <p:regular r:id="rId17"/>
      <p:bold r:id="rId18"/>
      <p:italic r:id="rId19"/>
      <p:boldItalic r:id="rId20"/>
    </p:embeddedFont>
    <p:embeddedFont>
      <p:font typeface="Roboto Slab" panose="020B060402020202020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63" d="100"/>
          <a:sy n="63" d="100"/>
        </p:scale>
        <p:origin x="1042"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a194376e5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0a194376e5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0a194376e5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0a194376e5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a194376e5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a194376e5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a194376e5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a194376e5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0a194376e5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0a194376e5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0a194376e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0a194376e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0a194376e5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0a194376e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0a194376e5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0a194376e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0a194376e5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0a194376e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0a194376e5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0a194376e5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a194376e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a194376e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0a194376e5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0a194376e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a194376e5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a194376e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www.vitaa.org/"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Introduction to Engineering</a:t>
            </a:r>
            <a:endParaRPr/>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Ashima Fatima 21BAI1830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152400" y="391125"/>
            <a:ext cx="8368200" cy="867000"/>
          </a:xfrm>
          <a:prstGeom prst="rect">
            <a:avLst/>
          </a:prstGeom>
        </p:spPr>
        <p:txBody>
          <a:bodyPr spcFirstLastPara="1" wrap="square" lIns="91425" tIns="91425" rIns="91425" bIns="91425" anchor="b" anchorCtr="0">
            <a:noAutofit/>
          </a:bodyPr>
          <a:lstStyle/>
          <a:p>
            <a:pPr marL="0" lvl="0" indent="0" algn="l" rtl="0">
              <a:lnSpc>
                <a:spcPct val="150000"/>
              </a:lnSpc>
              <a:spcBef>
                <a:spcPts val="1200"/>
              </a:spcBef>
              <a:spcAft>
                <a:spcPts val="1200"/>
              </a:spcAft>
              <a:buNone/>
            </a:pPr>
            <a:r>
              <a:rPr lang="en" sz="2000" dirty="0"/>
              <a:t>CHAPTER 5: LEARNINGS FROM </a:t>
            </a:r>
            <a:br>
              <a:rPr lang="en" sz="2000" dirty="0"/>
            </a:br>
            <a:r>
              <a:rPr lang="en" sz="2000" dirty="0"/>
              <a:t>THE DIY PROJECT</a:t>
            </a:r>
            <a:endParaRPr sz="2000" dirty="0"/>
          </a:p>
        </p:txBody>
      </p:sp>
      <p:sp>
        <p:nvSpPr>
          <p:cNvPr id="132" name="Google Shape;132;p22"/>
          <p:cNvSpPr txBox="1"/>
          <p:nvPr/>
        </p:nvSpPr>
        <p:spPr>
          <a:xfrm>
            <a:off x="4076184" y="-51119"/>
            <a:ext cx="5119854" cy="1600408"/>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1200"/>
              </a:spcAft>
              <a:buNone/>
            </a:pPr>
            <a:r>
              <a:rPr lang="en" sz="1200" i="1" dirty="0">
                <a:solidFill>
                  <a:schemeClr val="dk1"/>
                </a:solidFill>
                <a:latin typeface="Roboto"/>
                <a:ea typeface="Roboto"/>
                <a:cs typeface="Roboto"/>
                <a:sym typeface="Roboto"/>
              </a:rPr>
              <a:t>For my Do-it-yourself project, I decided to write the python code for the following scenario: The amount of rainfall in each month is recorded. From this data, output the average rainfall of the year as well as the highest and lowest rainfall in the year.</a:t>
            </a:r>
            <a:endParaRPr sz="1200" i="1" dirty="0">
              <a:solidFill>
                <a:schemeClr val="dk1"/>
              </a:solidFill>
              <a:latin typeface="Roboto"/>
              <a:ea typeface="Roboto"/>
              <a:cs typeface="Roboto"/>
              <a:sym typeface="Roboto"/>
            </a:endParaRPr>
          </a:p>
        </p:txBody>
      </p:sp>
      <p:pic>
        <p:nvPicPr>
          <p:cNvPr id="3" name="Picture 2">
            <a:extLst>
              <a:ext uri="{FF2B5EF4-FFF2-40B4-BE49-F238E27FC236}">
                <a16:creationId xmlns:a16="http://schemas.microsoft.com/office/drawing/2014/main" id="{741A1E02-13D6-45AD-A049-E3A568B661A6}"/>
              </a:ext>
            </a:extLst>
          </p:cNvPr>
          <p:cNvPicPr>
            <a:picLocks noChangeAspect="1"/>
          </p:cNvPicPr>
          <p:nvPr/>
        </p:nvPicPr>
        <p:blipFill>
          <a:blip r:embed="rId3"/>
          <a:stretch>
            <a:fillRect/>
          </a:stretch>
        </p:blipFill>
        <p:spPr>
          <a:xfrm>
            <a:off x="166438" y="1546303"/>
            <a:ext cx="8581125" cy="3452912"/>
          </a:xfrm>
          <a:prstGeom prst="rect">
            <a:avLst/>
          </a:prstGeom>
        </p:spPr>
      </p:pic>
      <p:sp>
        <p:nvSpPr>
          <p:cNvPr id="133" name="Google Shape;133;p22"/>
          <p:cNvSpPr txBox="1"/>
          <p:nvPr/>
        </p:nvSpPr>
        <p:spPr>
          <a:xfrm>
            <a:off x="4847571" y="2733713"/>
            <a:ext cx="3000000" cy="9234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 sz="1200" dirty="0">
                <a:highlight>
                  <a:schemeClr val="lt2"/>
                </a:highlight>
              </a:rPr>
              <a:t>Through this project, I was able to refresh my previous knowledge of coding which will be useful in my python coding classes.</a:t>
            </a:r>
            <a:endParaRPr dirty="0">
              <a:highlight>
                <a:schemeClr val="lt2"/>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295950" y="-29275"/>
            <a:ext cx="8368200" cy="867000"/>
          </a:xfrm>
          <a:prstGeom prst="rect">
            <a:avLst/>
          </a:prstGeom>
        </p:spPr>
        <p:txBody>
          <a:bodyPr spcFirstLastPara="1" wrap="square" lIns="91425" tIns="91425" rIns="91425" bIns="91425" anchor="b" anchorCtr="0">
            <a:noAutofit/>
          </a:bodyPr>
          <a:lstStyle/>
          <a:p>
            <a:pPr marL="0" lvl="0" indent="0" algn="l" rtl="0">
              <a:lnSpc>
                <a:spcPct val="150000"/>
              </a:lnSpc>
              <a:spcBef>
                <a:spcPts val="1200"/>
              </a:spcBef>
              <a:spcAft>
                <a:spcPts val="1200"/>
              </a:spcAft>
              <a:buNone/>
            </a:pPr>
            <a:r>
              <a:rPr lang="en" sz="2000"/>
              <a:t>CHAPTER 6: ANY OTHER GENERAL OBSERVATIONS</a:t>
            </a:r>
            <a:endParaRPr sz="2000"/>
          </a:p>
        </p:txBody>
      </p:sp>
      <p:sp>
        <p:nvSpPr>
          <p:cNvPr id="139" name="Google Shape;139;p23"/>
          <p:cNvSpPr txBox="1"/>
          <p:nvPr/>
        </p:nvSpPr>
        <p:spPr>
          <a:xfrm>
            <a:off x="163300" y="1316099"/>
            <a:ext cx="3174000" cy="4002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None/>
            </a:pPr>
            <a:r>
              <a:rPr lang="en" sz="1200" b="1" i="1" u="sng" dirty="0">
                <a:solidFill>
                  <a:srgbClr val="9DDAD4"/>
                </a:solidFill>
              </a:rPr>
              <a:t>Counselling</a:t>
            </a:r>
            <a:endParaRPr sz="1200" b="1" i="1" u="sng" dirty="0">
              <a:solidFill>
                <a:srgbClr val="9DDAD4"/>
              </a:solidFill>
            </a:endParaRPr>
          </a:p>
          <a:p>
            <a:pPr marL="0" lvl="0" indent="0" algn="l" rtl="0">
              <a:lnSpc>
                <a:spcPct val="150000"/>
              </a:lnSpc>
              <a:spcBef>
                <a:spcPts val="1200"/>
              </a:spcBef>
              <a:spcAft>
                <a:spcPts val="0"/>
              </a:spcAft>
              <a:buNone/>
            </a:pPr>
            <a:r>
              <a:rPr lang="en" sz="1200" dirty="0">
                <a:solidFill>
                  <a:srgbClr val="C586C0"/>
                </a:solidFill>
              </a:rPr>
              <a:t>VIT has 2 on campus councillors. One of them specializes in academic counselling and the other in emotional counselling. You can get anonymous counselling and the data will not be shared with any other parties. The academic counsellor can help with time managements and other academic performance related issues and the emotional counsellor can help recommend psychiatrists and therapists if you are struggling with any mental health problems. </a:t>
            </a:r>
            <a:endParaRPr sz="1200" dirty="0">
              <a:solidFill>
                <a:srgbClr val="C586C0"/>
              </a:solidFill>
            </a:endParaRPr>
          </a:p>
          <a:p>
            <a:pPr marL="0" lvl="0" indent="0" algn="l" rtl="0">
              <a:lnSpc>
                <a:spcPct val="150000"/>
              </a:lnSpc>
              <a:spcBef>
                <a:spcPts val="1200"/>
              </a:spcBef>
              <a:spcAft>
                <a:spcPts val="1200"/>
              </a:spcAft>
              <a:buNone/>
            </a:pPr>
            <a:endParaRPr sz="1200" i="1" dirty="0">
              <a:solidFill>
                <a:schemeClr val="dk1"/>
              </a:solidFill>
              <a:latin typeface="Roboto"/>
              <a:ea typeface="Roboto"/>
              <a:cs typeface="Roboto"/>
              <a:sym typeface="Roboto"/>
            </a:endParaRPr>
          </a:p>
        </p:txBody>
      </p:sp>
      <p:sp>
        <p:nvSpPr>
          <p:cNvPr id="140" name="Google Shape;140;p23"/>
          <p:cNvSpPr txBox="1"/>
          <p:nvPr/>
        </p:nvSpPr>
        <p:spPr>
          <a:xfrm>
            <a:off x="3173325" y="685926"/>
            <a:ext cx="6010800" cy="4708951"/>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None/>
            </a:pPr>
            <a:r>
              <a:rPr lang="en" sz="1200" b="1" i="1" u="sng" dirty="0">
                <a:solidFill>
                  <a:srgbClr val="9DDAD4"/>
                </a:solidFill>
                <a:latin typeface="Roboto"/>
                <a:ea typeface="Roboto"/>
                <a:cs typeface="Roboto"/>
                <a:sym typeface="Roboto"/>
              </a:rPr>
              <a:t>Faulty Structure at VIT</a:t>
            </a:r>
            <a:endParaRPr sz="1200" b="1" i="1" u="sng" dirty="0">
              <a:solidFill>
                <a:srgbClr val="9DDAD4"/>
              </a:solidFill>
              <a:latin typeface="Roboto"/>
              <a:ea typeface="Roboto"/>
              <a:cs typeface="Roboto"/>
              <a:sym typeface="Roboto"/>
            </a:endParaRPr>
          </a:p>
          <a:p>
            <a:pPr marL="457200" lvl="0" indent="-304800" algn="l" rtl="0">
              <a:lnSpc>
                <a:spcPct val="150000"/>
              </a:lnSpc>
              <a:spcBef>
                <a:spcPts val="1200"/>
              </a:spcBef>
              <a:spcAft>
                <a:spcPts val="0"/>
              </a:spcAft>
              <a:buClr>
                <a:srgbClr val="C586C0"/>
              </a:buClr>
              <a:buSzPts val="1200"/>
              <a:buFont typeface="Roboto"/>
              <a:buChar char="★"/>
            </a:pPr>
            <a:r>
              <a:rPr lang="en" sz="1200" dirty="0">
                <a:solidFill>
                  <a:srgbClr val="C586C0"/>
                </a:solidFill>
                <a:latin typeface="Roboto"/>
                <a:ea typeface="Roboto"/>
                <a:cs typeface="Roboto"/>
                <a:sym typeface="Roboto"/>
              </a:rPr>
              <a:t>The Office of Student Welfare consists of the student council, clubs &amp; chapters, student councillors, extension activities, campus amenities, scholarship &amp; achievements, health &amp; insurance, proctor scheme &amp; other support. </a:t>
            </a:r>
            <a:endParaRPr sz="1200" dirty="0">
              <a:solidFill>
                <a:srgbClr val="C586C0"/>
              </a:solidFill>
              <a:latin typeface="Roboto"/>
              <a:ea typeface="Roboto"/>
              <a:cs typeface="Roboto"/>
              <a:sym typeface="Roboto"/>
            </a:endParaRPr>
          </a:p>
          <a:p>
            <a:pPr marL="457200" lvl="0" indent="-304800" algn="l" rtl="0">
              <a:lnSpc>
                <a:spcPct val="150000"/>
              </a:lnSpc>
              <a:spcBef>
                <a:spcPts val="0"/>
              </a:spcBef>
              <a:spcAft>
                <a:spcPts val="0"/>
              </a:spcAft>
              <a:buClr>
                <a:srgbClr val="C586C0"/>
              </a:buClr>
              <a:buSzPts val="1200"/>
              <a:buFont typeface="Roboto"/>
              <a:buChar char="★"/>
            </a:pPr>
            <a:r>
              <a:rPr lang="en" sz="1200" dirty="0">
                <a:solidFill>
                  <a:srgbClr val="C586C0"/>
                </a:solidFill>
                <a:latin typeface="Roboto"/>
                <a:ea typeface="Roboto"/>
                <a:cs typeface="Roboto"/>
                <a:sym typeface="Roboto"/>
              </a:rPr>
              <a:t>The student council is involved in university events planning and organisation, internal quality assurance cell, program representatives, participation in committees (hostel, campus development, library, etc) and sports &amp; cultural activities. </a:t>
            </a:r>
            <a:endParaRPr sz="1200" dirty="0">
              <a:solidFill>
                <a:srgbClr val="C586C0"/>
              </a:solidFill>
              <a:latin typeface="Roboto"/>
              <a:ea typeface="Roboto"/>
              <a:cs typeface="Roboto"/>
              <a:sym typeface="Roboto"/>
            </a:endParaRPr>
          </a:p>
          <a:p>
            <a:pPr marL="457200" lvl="0" indent="-304800" algn="l" rtl="0">
              <a:lnSpc>
                <a:spcPct val="150000"/>
              </a:lnSpc>
              <a:spcBef>
                <a:spcPts val="0"/>
              </a:spcBef>
              <a:spcAft>
                <a:spcPts val="0"/>
              </a:spcAft>
              <a:buClr>
                <a:srgbClr val="C586C0"/>
              </a:buClr>
              <a:buSzPts val="1200"/>
              <a:buFont typeface="Roboto"/>
              <a:buChar char="★"/>
            </a:pPr>
            <a:r>
              <a:rPr lang="en" sz="1200" dirty="0">
                <a:solidFill>
                  <a:srgbClr val="C586C0"/>
                </a:solidFill>
                <a:latin typeface="Roboto"/>
                <a:ea typeface="Roboto"/>
                <a:cs typeface="Roboto"/>
                <a:sym typeface="Roboto"/>
              </a:rPr>
              <a:t>There are various outdoor and indoor sports facilities and clubs. </a:t>
            </a:r>
            <a:endParaRPr sz="1200" dirty="0">
              <a:solidFill>
                <a:srgbClr val="C586C0"/>
              </a:solidFill>
              <a:latin typeface="Roboto"/>
              <a:ea typeface="Roboto"/>
              <a:cs typeface="Roboto"/>
              <a:sym typeface="Roboto"/>
            </a:endParaRPr>
          </a:p>
          <a:p>
            <a:pPr marL="457200" lvl="0" indent="-304800" algn="l" rtl="0">
              <a:lnSpc>
                <a:spcPct val="150000"/>
              </a:lnSpc>
              <a:spcBef>
                <a:spcPts val="0"/>
              </a:spcBef>
              <a:spcAft>
                <a:spcPts val="0"/>
              </a:spcAft>
              <a:buClr>
                <a:srgbClr val="C586C0"/>
              </a:buClr>
              <a:buSzPts val="1200"/>
              <a:buFont typeface="Roboto"/>
              <a:buChar char="★"/>
            </a:pPr>
            <a:r>
              <a:rPr lang="en" sz="1200" dirty="0">
                <a:solidFill>
                  <a:srgbClr val="C586C0"/>
                </a:solidFill>
                <a:latin typeface="Roboto"/>
                <a:ea typeface="Roboto"/>
                <a:cs typeface="Roboto"/>
                <a:sym typeface="Roboto"/>
              </a:rPr>
              <a:t>The student council oversees the NCC, NSS, clubs &amp; chapters and special teams. </a:t>
            </a:r>
            <a:endParaRPr sz="1200" dirty="0">
              <a:solidFill>
                <a:srgbClr val="C586C0"/>
              </a:solidFill>
              <a:latin typeface="Roboto"/>
              <a:ea typeface="Roboto"/>
              <a:cs typeface="Roboto"/>
              <a:sym typeface="Roboto"/>
            </a:endParaRPr>
          </a:p>
          <a:p>
            <a:pPr marL="457200" lvl="0" indent="-304800" algn="l" rtl="0">
              <a:lnSpc>
                <a:spcPct val="150000"/>
              </a:lnSpc>
              <a:spcBef>
                <a:spcPts val="0"/>
              </a:spcBef>
              <a:spcAft>
                <a:spcPts val="0"/>
              </a:spcAft>
              <a:buClr>
                <a:srgbClr val="C586C0"/>
              </a:buClr>
              <a:buSzPts val="1200"/>
              <a:buFont typeface="Roboto"/>
              <a:buChar char="★"/>
            </a:pPr>
            <a:r>
              <a:rPr lang="en" sz="1200" dirty="0">
                <a:solidFill>
                  <a:srgbClr val="C586C0"/>
                </a:solidFill>
                <a:latin typeface="Roboto"/>
                <a:ea typeface="Roboto"/>
                <a:cs typeface="Roboto"/>
                <a:sym typeface="Roboto"/>
              </a:rPr>
              <a:t>A new building is being built to accommodate resources for the special teams and encourage new teams to be formed. Main internal events include Vibrance and technoVITe.</a:t>
            </a:r>
            <a:endParaRPr sz="1200" dirty="0">
              <a:solidFill>
                <a:srgbClr val="C586C0"/>
              </a:solidFill>
              <a:latin typeface="Roboto"/>
              <a:ea typeface="Roboto"/>
              <a:cs typeface="Roboto"/>
              <a:sym typeface="Roboto"/>
            </a:endParaRPr>
          </a:p>
          <a:p>
            <a:pPr marL="0" lvl="0" indent="0" algn="l" rtl="0">
              <a:spcBef>
                <a:spcPts val="1200"/>
              </a:spcBef>
              <a:spcAft>
                <a:spcPts val="0"/>
              </a:spcAft>
              <a:buNone/>
            </a:pPr>
            <a:endParaRPr sz="1200" dirty="0">
              <a:highlight>
                <a:schemeClr val="lt2"/>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3020775" y="224550"/>
            <a:ext cx="5915100" cy="4694400"/>
          </a:xfrm>
          <a:prstGeom prst="rect">
            <a:avLst/>
          </a:prstGeom>
        </p:spPr>
        <p:txBody>
          <a:bodyPr spcFirstLastPara="1" wrap="square" lIns="91425" tIns="91425" rIns="91425" bIns="91425" anchor="ctr" anchorCtr="0">
            <a:noAutofit/>
          </a:bodyPr>
          <a:lstStyle/>
          <a:p>
            <a:pPr marL="0" lvl="0" indent="0" algn="l" rtl="0">
              <a:lnSpc>
                <a:spcPct val="150000"/>
              </a:lnSpc>
              <a:spcBef>
                <a:spcPts val="1200"/>
              </a:spcBef>
              <a:spcAft>
                <a:spcPts val="0"/>
              </a:spcAft>
              <a:buNone/>
            </a:pPr>
            <a:r>
              <a:rPr lang="en" sz="1300" b="1" i="1" u="sng">
                <a:solidFill>
                  <a:srgbClr val="CE9178"/>
                </a:solidFill>
                <a:latin typeface="Roboto"/>
                <a:ea typeface="Roboto"/>
                <a:cs typeface="Roboto"/>
                <a:sym typeface="Roboto"/>
              </a:rPr>
              <a:t>Proctor Scheme</a:t>
            </a:r>
            <a:endParaRPr sz="1300" b="1" i="1" u="sng">
              <a:solidFill>
                <a:srgbClr val="CE9178"/>
              </a:solidFill>
              <a:latin typeface="Roboto"/>
              <a:ea typeface="Roboto"/>
              <a:cs typeface="Roboto"/>
              <a:sym typeface="Roboto"/>
            </a:endParaRPr>
          </a:p>
          <a:p>
            <a:pPr marL="0" lvl="0" indent="0" algn="l" rtl="0">
              <a:lnSpc>
                <a:spcPct val="150000"/>
              </a:lnSpc>
              <a:spcBef>
                <a:spcPts val="1200"/>
              </a:spcBef>
              <a:spcAft>
                <a:spcPts val="0"/>
              </a:spcAft>
              <a:buNone/>
            </a:pPr>
            <a:r>
              <a:rPr lang="en" sz="1300">
                <a:solidFill>
                  <a:srgbClr val="D4D4D4"/>
                </a:solidFill>
                <a:latin typeface="Roboto"/>
                <a:ea typeface="Roboto"/>
                <a:cs typeface="Roboto"/>
                <a:sym typeface="Roboto"/>
              </a:rPr>
              <a:t>Students meet proctors a minimum of 3 times per semester who monitor and periodically communicate the student’s performance to their parents. They guide proctees about academic activities such as course registration, rules and regulations governing the programme, update the address and phone numbers of proctees periodically and oversee leave approval.</a:t>
            </a:r>
            <a:endParaRPr sz="1300">
              <a:solidFill>
                <a:srgbClr val="D4D4D4"/>
              </a:solidFill>
              <a:latin typeface="Roboto"/>
              <a:ea typeface="Roboto"/>
              <a:cs typeface="Roboto"/>
              <a:sym typeface="Roboto"/>
            </a:endParaRPr>
          </a:p>
          <a:p>
            <a:pPr marL="0" lvl="0" indent="0" algn="l" rtl="0">
              <a:lnSpc>
                <a:spcPct val="150000"/>
              </a:lnSpc>
              <a:spcBef>
                <a:spcPts val="1200"/>
              </a:spcBef>
              <a:spcAft>
                <a:spcPts val="0"/>
              </a:spcAft>
              <a:buNone/>
            </a:pPr>
            <a:r>
              <a:rPr lang="en" sz="1300" b="1" i="1" u="sng">
                <a:solidFill>
                  <a:srgbClr val="CE9178"/>
                </a:solidFill>
                <a:latin typeface="Roboto"/>
                <a:ea typeface="Roboto"/>
                <a:cs typeface="Roboto"/>
                <a:sym typeface="Roboto"/>
              </a:rPr>
              <a:t>Monitoring Committees</a:t>
            </a:r>
            <a:endParaRPr sz="1300" b="1" i="1" u="sng">
              <a:solidFill>
                <a:srgbClr val="CE9178"/>
              </a:solidFill>
              <a:latin typeface="Roboto"/>
              <a:ea typeface="Roboto"/>
              <a:cs typeface="Roboto"/>
              <a:sym typeface="Roboto"/>
            </a:endParaRPr>
          </a:p>
          <a:p>
            <a:pPr marL="228600" lvl="0" indent="0" algn="l" rtl="0">
              <a:lnSpc>
                <a:spcPct val="150000"/>
              </a:lnSpc>
              <a:spcBef>
                <a:spcPts val="1200"/>
              </a:spcBef>
              <a:spcAft>
                <a:spcPts val="0"/>
              </a:spcAft>
              <a:buNone/>
            </a:pPr>
            <a:r>
              <a:rPr lang="en" sz="1300">
                <a:solidFill>
                  <a:srgbClr val="D4D4D4"/>
                </a:solidFill>
                <a:latin typeface="Roboto"/>
                <a:ea typeface="Roboto"/>
                <a:cs typeface="Roboto"/>
                <a:sym typeface="Roboto"/>
              </a:rPr>
              <a:t>There are 3 monitoring committees – Internal Complaints Committee, Anti-discrimination Committee and Anti-ragging Committee.</a:t>
            </a:r>
            <a:endParaRPr sz="1300">
              <a:solidFill>
                <a:srgbClr val="D4D4D4"/>
              </a:solidFill>
              <a:latin typeface="Roboto"/>
              <a:ea typeface="Roboto"/>
              <a:cs typeface="Roboto"/>
              <a:sym typeface="Roboto"/>
            </a:endParaRPr>
          </a:p>
          <a:p>
            <a:pPr marL="0" lvl="0" indent="0" algn="l" rtl="0">
              <a:lnSpc>
                <a:spcPct val="150000"/>
              </a:lnSpc>
              <a:spcBef>
                <a:spcPts val="1200"/>
              </a:spcBef>
              <a:spcAft>
                <a:spcPts val="0"/>
              </a:spcAft>
              <a:buNone/>
            </a:pPr>
            <a:r>
              <a:rPr lang="en" sz="1300" b="1" i="1" u="sng">
                <a:solidFill>
                  <a:srgbClr val="CE9178"/>
                </a:solidFill>
                <a:latin typeface="Roboto"/>
                <a:ea typeface="Roboto"/>
                <a:cs typeface="Roboto"/>
                <a:sym typeface="Roboto"/>
              </a:rPr>
              <a:t>VIT Alumni Association (VITAA)</a:t>
            </a:r>
            <a:endParaRPr sz="1300" b="1" i="1" u="sng">
              <a:solidFill>
                <a:srgbClr val="CE9178"/>
              </a:solidFill>
              <a:latin typeface="Roboto"/>
              <a:ea typeface="Roboto"/>
              <a:cs typeface="Roboto"/>
              <a:sym typeface="Roboto"/>
            </a:endParaRPr>
          </a:p>
          <a:p>
            <a:pPr marL="0" lvl="0" indent="0" algn="l" rtl="0">
              <a:spcBef>
                <a:spcPts val="1200"/>
              </a:spcBef>
              <a:spcAft>
                <a:spcPts val="0"/>
              </a:spcAft>
              <a:buNone/>
            </a:pPr>
            <a:r>
              <a:rPr lang="en" sz="1300">
                <a:solidFill>
                  <a:srgbClr val="D4D4D4"/>
                </a:solidFill>
                <a:latin typeface="Roboto"/>
                <a:ea typeface="Roboto"/>
                <a:cs typeface="Roboto"/>
                <a:sym typeface="Roboto"/>
              </a:rPr>
              <a:t>VITAA has domestic and international chapters. Its eligibility is the procurement of a degree from VIT for a duration of minimum 2 years. The annual alumni meet is the 26</a:t>
            </a:r>
            <a:r>
              <a:rPr lang="en" sz="1300" baseline="30000">
                <a:solidFill>
                  <a:srgbClr val="D4D4D4"/>
                </a:solidFill>
                <a:latin typeface="Roboto"/>
                <a:ea typeface="Roboto"/>
                <a:cs typeface="Roboto"/>
                <a:sym typeface="Roboto"/>
              </a:rPr>
              <a:t>th</a:t>
            </a:r>
            <a:r>
              <a:rPr lang="en" sz="1300">
                <a:solidFill>
                  <a:srgbClr val="D4D4D4"/>
                </a:solidFill>
                <a:latin typeface="Roboto"/>
                <a:ea typeface="Roboto"/>
                <a:cs typeface="Roboto"/>
                <a:sym typeface="Roboto"/>
              </a:rPr>
              <a:t> January of every year at the Vellore Campus. There is a VITAA portal for the alumni network at</a:t>
            </a:r>
            <a:r>
              <a:rPr lang="en" sz="1300">
                <a:solidFill>
                  <a:srgbClr val="D4D4D4"/>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 </a:t>
            </a:r>
            <a:r>
              <a:rPr lang="en" sz="1300" u="sng">
                <a:solidFill>
                  <a:srgbClr val="D4D4D4"/>
                </a:solidFill>
                <a:latin typeface="Roboto"/>
                <a:ea typeface="Roboto"/>
                <a:cs typeface="Roboto"/>
                <a:sym typeface="Roboto"/>
                <a:hlinkClick r:id="rId3">
                  <a:extLst>
                    <a:ext uri="{A12FA001-AC4F-418D-AE19-62706E023703}">
                      <ahyp:hlinkClr xmlns:ahyp="http://schemas.microsoft.com/office/drawing/2018/hyperlinkcolor" val="tx"/>
                    </a:ext>
                  </a:extLst>
                </a:hlinkClick>
              </a:rPr>
              <a:t>www.vitaa.org</a:t>
            </a:r>
            <a:endParaRPr sz="1300">
              <a:solidFill>
                <a:srgbClr val="D4D4D4"/>
              </a:solidFill>
              <a:latin typeface="Roboto"/>
              <a:ea typeface="Roboto"/>
              <a:cs typeface="Roboto"/>
              <a:sym typeface="Roboto"/>
            </a:endParaRPr>
          </a:p>
        </p:txBody>
      </p:sp>
      <p:pic>
        <p:nvPicPr>
          <p:cNvPr id="146" name="Google Shape;146;p24"/>
          <p:cNvPicPr preferRelativeResize="0"/>
          <p:nvPr/>
        </p:nvPicPr>
        <p:blipFill>
          <a:blip r:embed="rId4">
            <a:alphaModFix/>
          </a:blip>
          <a:stretch>
            <a:fillRect/>
          </a:stretch>
        </p:blipFill>
        <p:spPr>
          <a:xfrm>
            <a:off x="152400" y="152400"/>
            <a:ext cx="2722449"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266214" y="458262"/>
            <a:ext cx="8368200" cy="867000"/>
          </a:xfrm>
          <a:prstGeom prst="rect">
            <a:avLst/>
          </a:prstGeom>
        </p:spPr>
        <p:txBody>
          <a:bodyPr spcFirstLastPara="1" wrap="square" lIns="91425" tIns="91425" rIns="91425" bIns="91425" anchor="b" anchorCtr="0">
            <a:noAutofit/>
          </a:bodyPr>
          <a:lstStyle/>
          <a:p>
            <a:pPr marL="0" lvl="0" indent="0" algn="l" rtl="0">
              <a:lnSpc>
                <a:spcPct val="150000"/>
              </a:lnSpc>
              <a:spcBef>
                <a:spcPts val="1200"/>
              </a:spcBef>
              <a:spcAft>
                <a:spcPts val="1200"/>
              </a:spcAft>
              <a:buNone/>
            </a:pPr>
            <a:r>
              <a:rPr lang="en" sz="2000" dirty="0"/>
              <a:t>CHAPTER 7: INITIAL LEARNINGS AND OPPORTUNITIES FOR SELF DEVELOPMENT</a:t>
            </a:r>
            <a:endParaRPr sz="2000" dirty="0"/>
          </a:p>
        </p:txBody>
      </p:sp>
      <p:sp>
        <p:nvSpPr>
          <p:cNvPr id="152" name="Google Shape;152;p25"/>
          <p:cNvSpPr txBox="1"/>
          <p:nvPr/>
        </p:nvSpPr>
        <p:spPr>
          <a:xfrm>
            <a:off x="163300" y="1363283"/>
            <a:ext cx="2510400" cy="400106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None/>
            </a:pPr>
            <a:r>
              <a:rPr lang="en" sz="1200" b="1" i="1" u="sng" dirty="0">
                <a:solidFill>
                  <a:srgbClr val="569CD6"/>
                </a:solidFill>
                <a:latin typeface="Roboto"/>
                <a:ea typeface="Roboto"/>
                <a:cs typeface="Roboto"/>
                <a:sym typeface="Roboto"/>
              </a:rPr>
              <a:t>1. Opportunities for students</a:t>
            </a:r>
            <a:endParaRPr sz="1200" b="1" i="1" u="sng" dirty="0">
              <a:solidFill>
                <a:srgbClr val="569CD6"/>
              </a:solidFill>
              <a:latin typeface="Roboto"/>
              <a:ea typeface="Roboto"/>
              <a:cs typeface="Roboto"/>
              <a:sym typeface="Roboto"/>
            </a:endParaRPr>
          </a:p>
          <a:p>
            <a:pPr marL="0" lvl="0" indent="0" algn="l" rtl="0">
              <a:lnSpc>
                <a:spcPct val="150000"/>
              </a:lnSpc>
              <a:spcBef>
                <a:spcPts val="1200"/>
              </a:spcBef>
              <a:spcAft>
                <a:spcPts val="0"/>
              </a:spcAft>
              <a:buNone/>
            </a:pPr>
            <a:r>
              <a:rPr lang="en" sz="1200" dirty="0">
                <a:solidFill>
                  <a:srgbClr val="C586C0"/>
                </a:solidFill>
                <a:latin typeface="Roboto"/>
                <a:ea typeface="Roboto"/>
                <a:cs typeface="Roboto"/>
                <a:sym typeface="Roboto"/>
              </a:rPr>
              <a:t>Students are provided internships with local industry and businesses as well as incubation centres i.e. technology development centres. </a:t>
            </a:r>
            <a:endParaRPr sz="1200" dirty="0">
              <a:solidFill>
                <a:srgbClr val="C586C0"/>
              </a:solidFill>
              <a:latin typeface="Roboto"/>
              <a:ea typeface="Roboto"/>
              <a:cs typeface="Roboto"/>
              <a:sym typeface="Roboto"/>
            </a:endParaRPr>
          </a:p>
          <a:p>
            <a:pPr marL="0" lvl="0" indent="0" algn="l" rtl="0">
              <a:lnSpc>
                <a:spcPct val="150000"/>
              </a:lnSpc>
              <a:spcBef>
                <a:spcPts val="1200"/>
              </a:spcBef>
              <a:spcAft>
                <a:spcPts val="0"/>
              </a:spcAft>
              <a:buNone/>
            </a:pPr>
            <a:r>
              <a:rPr lang="en" sz="1200" dirty="0">
                <a:solidFill>
                  <a:srgbClr val="C586C0"/>
                </a:solidFill>
                <a:latin typeface="Roboto"/>
                <a:ea typeface="Roboto"/>
                <a:cs typeface="Roboto"/>
                <a:sym typeface="Roboto"/>
              </a:rPr>
              <a:t>In order to build a stronger industry link while still studying, VIT conducts joint projects and publications with industries that students can participate in.</a:t>
            </a:r>
            <a:endParaRPr sz="1200" dirty="0">
              <a:solidFill>
                <a:srgbClr val="C586C0"/>
              </a:solidFill>
              <a:latin typeface="Roboto"/>
              <a:ea typeface="Roboto"/>
              <a:cs typeface="Roboto"/>
              <a:sym typeface="Roboto"/>
            </a:endParaRPr>
          </a:p>
          <a:p>
            <a:pPr marL="0" lvl="0" indent="0" algn="l" rtl="0">
              <a:lnSpc>
                <a:spcPct val="150000"/>
              </a:lnSpc>
              <a:spcBef>
                <a:spcPts val="1200"/>
              </a:spcBef>
              <a:spcAft>
                <a:spcPts val="1200"/>
              </a:spcAft>
              <a:buNone/>
            </a:pPr>
            <a:endParaRPr sz="1200" b="1" i="1" u="sng" dirty="0">
              <a:solidFill>
                <a:srgbClr val="9DDAD4"/>
              </a:solidFill>
            </a:endParaRPr>
          </a:p>
        </p:txBody>
      </p:sp>
      <p:sp>
        <p:nvSpPr>
          <p:cNvPr id="153" name="Google Shape;153;p25"/>
          <p:cNvSpPr txBox="1"/>
          <p:nvPr/>
        </p:nvSpPr>
        <p:spPr>
          <a:xfrm>
            <a:off x="2902300" y="492006"/>
            <a:ext cx="6123300" cy="3046958"/>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None/>
            </a:pPr>
            <a:r>
              <a:rPr lang="en" sz="1200" b="1" i="1" u="sng" dirty="0">
                <a:solidFill>
                  <a:srgbClr val="569CD6"/>
                </a:solidFill>
                <a:latin typeface="Roboto"/>
                <a:ea typeface="Roboto"/>
                <a:cs typeface="Roboto"/>
                <a:sym typeface="Roboto"/>
              </a:rPr>
              <a:t>2.</a:t>
            </a:r>
            <a:r>
              <a:rPr lang="en" sz="700" b="1" i="1" u="sng" dirty="0">
                <a:solidFill>
                  <a:srgbClr val="569CD6"/>
                </a:solidFill>
                <a:latin typeface="Roboto"/>
                <a:ea typeface="Roboto"/>
                <a:cs typeface="Roboto"/>
                <a:sym typeface="Roboto"/>
              </a:rPr>
              <a:t>  </a:t>
            </a:r>
            <a:r>
              <a:rPr lang="en" sz="1200" b="1" i="1" u="sng" dirty="0">
                <a:solidFill>
                  <a:srgbClr val="569CD6"/>
                </a:solidFill>
                <a:latin typeface="Roboto"/>
                <a:ea typeface="Roboto"/>
                <a:cs typeface="Roboto"/>
                <a:sym typeface="Roboto"/>
              </a:rPr>
              <a:t>Ways to prepare for campus placements</a:t>
            </a:r>
            <a:endParaRPr sz="1200" b="1" i="1" u="sng" dirty="0">
              <a:solidFill>
                <a:srgbClr val="569CD6"/>
              </a:solidFill>
              <a:latin typeface="Roboto"/>
              <a:ea typeface="Roboto"/>
              <a:cs typeface="Roboto"/>
              <a:sym typeface="Roboto"/>
            </a:endParaRPr>
          </a:p>
          <a:p>
            <a:pPr marL="457200" lvl="0" indent="-304800" algn="l" rtl="0">
              <a:lnSpc>
                <a:spcPct val="150000"/>
              </a:lnSpc>
              <a:spcBef>
                <a:spcPts val="1200"/>
              </a:spcBef>
              <a:spcAft>
                <a:spcPts val="0"/>
              </a:spcAft>
              <a:buClr>
                <a:srgbClr val="C586C0"/>
              </a:buClr>
              <a:buSzPts val="1200"/>
              <a:buFont typeface="Roboto"/>
              <a:buChar char="★"/>
            </a:pPr>
            <a:r>
              <a:rPr lang="en" sz="1200" dirty="0">
                <a:solidFill>
                  <a:srgbClr val="C586C0"/>
                </a:solidFill>
                <a:latin typeface="Roboto"/>
                <a:ea typeface="Roboto"/>
                <a:cs typeface="Roboto"/>
                <a:sym typeface="Roboto"/>
              </a:rPr>
              <a:t>Ways to prepare include: </a:t>
            </a:r>
            <a:endParaRPr sz="1200" dirty="0">
              <a:solidFill>
                <a:srgbClr val="C586C0"/>
              </a:solidFill>
              <a:latin typeface="Roboto"/>
              <a:ea typeface="Roboto"/>
              <a:cs typeface="Roboto"/>
              <a:sym typeface="Roboto"/>
            </a:endParaRPr>
          </a:p>
          <a:p>
            <a:pPr marL="457200" lvl="0" indent="-304800" algn="l" rtl="0">
              <a:lnSpc>
                <a:spcPct val="150000"/>
              </a:lnSpc>
              <a:spcBef>
                <a:spcPts val="0"/>
              </a:spcBef>
              <a:spcAft>
                <a:spcPts val="0"/>
              </a:spcAft>
              <a:buClr>
                <a:srgbClr val="C586C0"/>
              </a:buClr>
              <a:buSzPts val="1200"/>
              <a:buFont typeface="Roboto"/>
              <a:buChar char="★"/>
            </a:pPr>
            <a:r>
              <a:rPr lang="en" sz="1200" dirty="0">
                <a:solidFill>
                  <a:srgbClr val="C586C0"/>
                </a:solidFill>
                <a:latin typeface="Roboto"/>
                <a:ea typeface="Roboto"/>
                <a:cs typeface="Roboto"/>
                <a:sym typeface="Roboto"/>
              </a:rPr>
              <a:t>preparing for aptitude tests, improving soft skills, brushing on fundamentals, </a:t>
            </a:r>
            <a:endParaRPr sz="1200" dirty="0">
              <a:solidFill>
                <a:srgbClr val="C586C0"/>
              </a:solidFill>
              <a:latin typeface="Roboto"/>
              <a:ea typeface="Roboto"/>
              <a:cs typeface="Roboto"/>
              <a:sym typeface="Roboto"/>
            </a:endParaRPr>
          </a:p>
          <a:p>
            <a:pPr marL="457200" lvl="0" indent="-304800" algn="l" rtl="0">
              <a:lnSpc>
                <a:spcPct val="150000"/>
              </a:lnSpc>
              <a:spcBef>
                <a:spcPts val="0"/>
              </a:spcBef>
              <a:spcAft>
                <a:spcPts val="0"/>
              </a:spcAft>
              <a:buClr>
                <a:srgbClr val="C586C0"/>
              </a:buClr>
              <a:buSzPts val="1200"/>
              <a:buFont typeface="Roboto"/>
              <a:buChar char="★"/>
            </a:pPr>
            <a:r>
              <a:rPr lang="en" sz="1200" dirty="0">
                <a:solidFill>
                  <a:srgbClr val="C586C0"/>
                </a:solidFill>
                <a:latin typeface="Roboto"/>
                <a:ea typeface="Roboto"/>
                <a:cs typeface="Roboto"/>
                <a:sym typeface="Roboto"/>
              </a:rPr>
              <a:t>creating a digital footprint, focusing on maths, participating in online contests (Facebook, Hackercup, Google CodeJam, Google APAC, Kickstart), </a:t>
            </a:r>
            <a:endParaRPr sz="1200" dirty="0">
              <a:solidFill>
                <a:srgbClr val="C586C0"/>
              </a:solidFill>
              <a:latin typeface="Roboto"/>
              <a:ea typeface="Roboto"/>
              <a:cs typeface="Roboto"/>
              <a:sym typeface="Roboto"/>
            </a:endParaRPr>
          </a:p>
          <a:p>
            <a:pPr marL="457200" lvl="0" indent="-304800" algn="l" rtl="0">
              <a:lnSpc>
                <a:spcPct val="150000"/>
              </a:lnSpc>
              <a:spcBef>
                <a:spcPts val="0"/>
              </a:spcBef>
              <a:spcAft>
                <a:spcPts val="0"/>
              </a:spcAft>
              <a:buClr>
                <a:srgbClr val="C586C0"/>
              </a:buClr>
              <a:buSzPts val="1200"/>
              <a:buFont typeface="Roboto"/>
              <a:buChar char="★"/>
            </a:pPr>
            <a:r>
              <a:rPr lang="en" sz="1200" dirty="0">
                <a:solidFill>
                  <a:srgbClr val="C586C0"/>
                </a:solidFill>
                <a:latin typeface="Roboto"/>
                <a:ea typeface="Roboto"/>
                <a:cs typeface="Roboto"/>
                <a:sym typeface="Roboto"/>
              </a:rPr>
              <a:t>having a Linkedin Account, practicing with algorithms and data structures, getting into leaderboards (Hackerrank, codeforces, codechef, etc) and learning more programming languages.</a:t>
            </a:r>
            <a:endParaRPr sz="1200" b="1" i="1" u="sng" dirty="0">
              <a:solidFill>
                <a:srgbClr val="9DDAD4"/>
              </a:solidFill>
              <a:latin typeface="Roboto"/>
              <a:ea typeface="Roboto"/>
              <a:cs typeface="Roboto"/>
              <a:sym typeface="Roboto"/>
            </a:endParaRPr>
          </a:p>
          <a:p>
            <a:pPr marL="0" lvl="0" indent="0" algn="l" rtl="0">
              <a:spcBef>
                <a:spcPts val="1200"/>
              </a:spcBef>
              <a:spcAft>
                <a:spcPts val="0"/>
              </a:spcAft>
              <a:buNone/>
            </a:pPr>
            <a:endParaRPr sz="1200" dirty="0">
              <a:highlight>
                <a:schemeClr val="lt2"/>
              </a:highlight>
            </a:endParaRPr>
          </a:p>
        </p:txBody>
      </p:sp>
      <p:pic>
        <p:nvPicPr>
          <p:cNvPr id="154" name="Google Shape;154;p25"/>
          <p:cNvPicPr preferRelativeResize="0"/>
          <p:nvPr/>
        </p:nvPicPr>
        <p:blipFill>
          <a:blip r:embed="rId3">
            <a:alphaModFix/>
          </a:blip>
          <a:stretch>
            <a:fillRect/>
          </a:stretch>
        </p:blipFill>
        <p:spPr>
          <a:xfrm>
            <a:off x="2945925" y="3157800"/>
            <a:ext cx="3214824" cy="1913600"/>
          </a:xfrm>
          <a:prstGeom prst="rect">
            <a:avLst/>
          </a:prstGeom>
          <a:noFill/>
          <a:ln>
            <a:noFill/>
          </a:ln>
        </p:spPr>
      </p:pic>
      <p:pic>
        <p:nvPicPr>
          <p:cNvPr id="155" name="Google Shape;155;p25"/>
          <p:cNvPicPr preferRelativeResize="0"/>
          <p:nvPr/>
        </p:nvPicPr>
        <p:blipFill>
          <a:blip r:embed="rId4">
            <a:alphaModFix/>
          </a:blip>
          <a:stretch>
            <a:fillRect/>
          </a:stretch>
        </p:blipFill>
        <p:spPr>
          <a:xfrm>
            <a:off x="6432975" y="3157800"/>
            <a:ext cx="2551450" cy="1913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122850" y="326550"/>
            <a:ext cx="3928800" cy="5184600"/>
          </a:xfrm>
          <a:prstGeom prst="rect">
            <a:avLst/>
          </a:prstGeom>
        </p:spPr>
        <p:txBody>
          <a:bodyPr spcFirstLastPara="1" wrap="square" lIns="91425" tIns="91425" rIns="91425" bIns="91425" anchor="ctr" anchorCtr="0">
            <a:normAutofit fontScale="90000"/>
          </a:bodyPr>
          <a:lstStyle/>
          <a:p>
            <a:pPr marL="0" lvl="0" indent="0" algn="l" rtl="0">
              <a:lnSpc>
                <a:spcPct val="115000"/>
              </a:lnSpc>
              <a:spcBef>
                <a:spcPts val="1200"/>
              </a:spcBef>
              <a:spcAft>
                <a:spcPts val="0"/>
              </a:spcAft>
              <a:buNone/>
            </a:pPr>
            <a:r>
              <a:rPr lang="en" sz="1300" b="1" i="1" u="sng" dirty="0">
                <a:solidFill>
                  <a:srgbClr val="9DDAD4"/>
                </a:solidFill>
                <a:latin typeface="Roboto"/>
                <a:ea typeface="Roboto"/>
                <a:cs typeface="Roboto"/>
                <a:sym typeface="Roboto"/>
              </a:rPr>
              <a:t>Innovation and Start-up Ecosystem at VIT</a:t>
            </a:r>
            <a:endParaRPr sz="1300" b="1" i="1" u="sng" dirty="0">
              <a:solidFill>
                <a:srgbClr val="9DDAD4"/>
              </a:solidFill>
              <a:latin typeface="Roboto"/>
              <a:ea typeface="Roboto"/>
              <a:cs typeface="Roboto"/>
              <a:sym typeface="Roboto"/>
            </a:endParaRPr>
          </a:p>
          <a:p>
            <a:pPr marL="0" lvl="0" indent="0" algn="l" rtl="0">
              <a:lnSpc>
                <a:spcPct val="115000"/>
              </a:lnSpc>
              <a:spcBef>
                <a:spcPts val="1200"/>
              </a:spcBef>
              <a:spcAft>
                <a:spcPts val="0"/>
              </a:spcAft>
              <a:buNone/>
            </a:pPr>
            <a:r>
              <a:rPr lang="en" sz="1300" dirty="0">
                <a:solidFill>
                  <a:srgbClr val="9DDAD4"/>
                </a:solidFill>
                <a:latin typeface="Roboto"/>
                <a:ea typeface="Roboto"/>
                <a:cs typeface="Roboto"/>
                <a:sym typeface="Roboto"/>
              </a:rPr>
              <a:t>VIT has opened a start-up incubator called ‘V-nest’ to encourage the starting of businesses by university students. The start-up incubator conducts workshops and lecture sessions on innovations and business start-ups. The incubation selection process is as follows:</a:t>
            </a:r>
            <a:endParaRPr sz="1300" dirty="0">
              <a:solidFill>
                <a:srgbClr val="9DDAD4"/>
              </a:solidFill>
              <a:latin typeface="Roboto"/>
              <a:ea typeface="Roboto"/>
              <a:cs typeface="Roboto"/>
              <a:sym typeface="Roboto"/>
            </a:endParaRPr>
          </a:p>
          <a:p>
            <a:pPr marL="457200" lvl="0" indent="-302895" algn="l" rtl="0">
              <a:lnSpc>
                <a:spcPct val="115000"/>
              </a:lnSpc>
              <a:spcBef>
                <a:spcPts val="1200"/>
              </a:spcBef>
              <a:spcAft>
                <a:spcPts val="0"/>
              </a:spcAft>
              <a:buClr>
                <a:srgbClr val="9DDAD4"/>
              </a:buClr>
              <a:buSzPct val="100000"/>
              <a:buFont typeface="Roboto"/>
              <a:buChar char="●"/>
            </a:pPr>
            <a:r>
              <a:rPr lang="en" sz="1300" dirty="0">
                <a:solidFill>
                  <a:srgbClr val="9DDAD4"/>
                </a:solidFill>
                <a:latin typeface="Roboto"/>
                <a:ea typeface="Roboto"/>
                <a:cs typeface="Roboto"/>
                <a:sym typeface="Roboto"/>
              </a:rPr>
              <a:t>The KANO model can help illustrate the graph on customer emotional satisfaction and need fulfilment. The best service/product is one that satisfies both constraints. </a:t>
            </a:r>
            <a:endParaRPr sz="1300" dirty="0">
              <a:solidFill>
                <a:srgbClr val="9DDAD4"/>
              </a:solidFill>
              <a:latin typeface="Roboto"/>
              <a:ea typeface="Roboto"/>
              <a:cs typeface="Roboto"/>
              <a:sym typeface="Roboto"/>
            </a:endParaRPr>
          </a:p>
          <a:p>
            <a:pPr marL="457200" lvl="0" indent="-302895" algn="l" rtl="0">
              <a:lnSpc>
                <a:spcPct val="115000"/>
              </a:lnSpc>
              <a:spcBef>
                <a:spcPts val="0"/>
              </a:spcBef>
              <a:spcAft>
                <a:spcPts val="0"/>
              </a:spcAft>
              <a:buClr>
                <a:srgbClr val="9DDAD4"/>
              </a:buClr>
              <a:buSzPct val="100000"/>
              <a:buFont typeface="Roboto"/>
              <a:buChar char="●"/>
            </a:pPr>
            <a:r>
              <a:rPr lang="en" sz="1300" dirty="0">
                <a:solidFill>
                  <a:srgbClr val="9DDAD4"/>
                </a:solidFill>
                <a:latin typeface="Roboto"/>
                <a:ea typeface="Roboto"/>
                <a:cs typeface="Roboto"/>
                <a:sym typeface="Roboto"/>
              </a:rPr>
              <a:t>The Johari window helps illustrate the way ideas exist in a table which considers if an idea is known to self or not and if it is known to others or not. Success is a combination of routine work then continuous improvement and then innovation in that order. </a:t>
            </a:r>
            <a:endParaRPr sz="1300" dirty="0">
              <a:solidFill>
                <a:srgbClr val="9DDAD4"/>
              </a:solidFill>
              <a:latin typeface="Roboto"/>
              <a:ea typeface="Roboto"/>
              <a:cs typeface="Roboto"/>
              <a:sym typeface="Roboto"/>
            </a:endParaRPr>
          </a:p>
          <a:p>
            <a:pPr marL="457200" lvl="0" indent="-302895" algn="l" rtl="0">
              <a:lnSpc>
                <a:spcPct val="115000"/>
              </a:lnSpc>
              <a:spcBef>
                <a:spcPts val="0"/>
              </a:spcBef>
              <a:spcAft>
                <a:spcPts val="0"/>
              </a:spcAft>
              <a:buClr>
                <a:srgbClr val="9DDAD4"/>
              </a:buClr>
              <a:buSzPct val="100000"/>
              <a:buFont typeface="Roboto"/>
              <a:buChar char="●"/>
            </a:pPr>
            <a:r>
              <a:rPr lang="en" sz="1300" dirty="0">
                <a:solidFill>
                  <a:srgbClr val="9DDAD4"/>
                </a:solidFill>
                <a:latin typeface="Roboto"/>
                <a:ea typeface="Roboto"/>
                <a:cs typeface="Roboto"/>
                <a:sym typeface="Roboto"/>
              </a:rPr>
              <a:t>Problem solving is a step-by-step process consisting of one empathising, then defining, ideating, turning idea into a prototype and then testing, re-empathising and re-defining and so on in a loop.</a:t>
            </a:r>
            <a:endParaRPr sz="1300" dirty="0">
              <a:solidFill>
                <a:srgbClr val="9DDAD4"/>
              </a:solidFill>
              <a:latin typeface="Roboto"/>
              <a:ea typeface="Roboto"/>
              <a:cs typeface="Roboto"/>
              <a:sym typeface="Roboto"/>
            </a:endParaRPr>
          </a:p>
          <a:p>
            <a:pPr marL="0" lvl="0" indent="0" algn="l" rtl="0">
              <a:spcBef>
                <a:spcPts val="1200"/>
              </a:spcBef>
              <a:spcAft>
                <a:spcPts val="0"/>
              </a:spcAft>
              <a:buNone/>
            </a:pPr>
            <a:endParaRPr dirty="0"/>
          </a:p>
        </p:txBody>
      </p:sp>
      <p:sp>
        <p:nvSpPr>
          <p:cNvPr id="161" name="Google Shape;161;p26"/>
          <p:cNvSpPr txBox="1"/>
          <p:nvPr/>
        </p:nvSpPr>
        <p:spPr>
          <a:xfrm>
            <a:off x="3791416" y="11518"/>
            <a:ext cx="5395320" cy="3652508"/>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300" dirty="0">
                <a:solidFill>
                  <a:srgbClr val="9DDAD4"/>
                </a:solidFill>
                <a:latin typeface="Roboto"/>
                <a:ea typeface="Roboto"/>
                <a:cs typeface="Roboto"/>
                <a:sym typeface="Roboto"/>
              </a:rPr>
              <a:t>      	</a:t>
            </a:r>
            <a:r>
              <a:rPr lang="en" sz="1200" dirty="0">
                <a:solidFill>
                  <a:schemeClr val="bg2">
                    <a:lumMod val="50000"/>
                    <a:lumOff val="50000"/>
                  </a:schemeClr>
                </a:solidFill>
                <a:latin typeface="Roboto"/>
                <a:ea typeface="Roboto"/>
                <a:cs typeface="Roboto"/>
                <a:sym typeface="Roboto"/>
              </a:rPr>
              <a:t>STEP 1 – application submission by the applicant</a:t>
            </a:r>
            <a:endParaRPr sz="1200" dirty="0">
              <a:solidFill>
                <a:schemeClr val="bg2">
                  <a:lumMod val="50000"/>
                  <a:lumOff val="50000"/>
                </a:schemeClr>
              </a:solidFill>
              <a:latin typeface="Roboto"/>
              <a:ea typeface="Roboto"/>
              <a:cs typeface="Roboto"/>
              <a:sym typeface="Roboto"/>
            </a:endParaRPr>
          </a:p>
          <a:p>
            <a:pPr marL="0" lvl="0" indent="0" algn="l" rtl="0">
              <a:lnSpc>
                <a:spcPct val="115000"/>
              </a:lnSpc>
              <a:spcBef>
                <a:spcPts val="1200"/>
              </a:spcBef>
              <a:spcAft>
                <a:spcPts val="0"/>
              </a:spcAft>
              <a:buNone/>
            </a:pPr>
            <a:r>
              <a:rPr lang="en" sz="1200" dirty="0">
                <a:solidFill>
                  <a:schemeClr val="bg2">
                    <a:lumMod val="50000"/>
                    <a:lumOff val="50000"/>
                  </a:schemeClr>
                </a:solidFill>
                <a:latin typeface="Roboto"/>
                <a:ea typeface="Roboto"/>
                <a:cs typeface="Roboto"/>
                <a:sym typeface="Roboto"/>
              </a:rPr>
              <a:t>      	STEP 2 – screening of the application</a:t>
            </a:r>
            <a:endParaRPr sz="1200" dirty="0">
              <a:solidFill>
                <a:schemeClr val="bg2">
                  <a:lumMod val="50000"/>
                  <a:lumOff val="50000"/>
                </a:schemeClr>
              </a:solidFill>
              <a:latin typeface="Roboto"/>
              <a:ea typeface="Roboto"/>
              <a:cs typeface="Roboto"/>
              <a:sym typeface="Roboto"/>
            </a:endParaRPr>
          </a:p>
          <a:p>
            <a:pPr marL="0" lvl="0" indent="0" algn="l" rtl="0">
              <a:lnSpc>
                <a:spcPct val="115000"/>
              </a:lnSpc>
              <a:spcBef>
                <a:spcPts val="1200"/>
              </a:spcBef>
              <a:spcAft>
                <a:spcPts val="0"/>
              </a:spcAft>
              <a:buNone/>
            </a:pPr>
            <a:r>
              <a:rPr lang="en" sz="1200" dirty="0">
                <a:solidFill>
                  <a:schemeClr val="bg2">
                    <a:lumMod val="50000"/>
                    <a:lumOff val="50000"/>
                  </a:schemeClr>
                </a:solidFill>
                <a:latin typeface="Roboto"/>
                <a:ea typeface="Roboto"/>
                <a:cs typeface="Roboto"/>
                <a:sym typeface="Roboto"/>
              </a:rPr>
              <a:t>      	STEP 3 – review of the application by expert members</a:t>
            </a:r>
            <a:endParaRPr sz="1200" dirty="0">
              <a:solidFill>
                <a:schemeClr val="bg2">
                  <a:lumMod val="50000"/>
                  <a:lumOff val="50000"/>
                </a:schemeClr>
              </a:solidFill>
              <a:latin typeface="Roboto"/>
              <a:ea typeface="Roboto"/>
              <a:cs typeface="Roboto"/>
              <a:sym typeface="Roboto"/>
            </a:endParaRPr>
          </a:p>
          <a:p>
            <a:pPr marL="0" lvl="0" indent="0" algn="l" rtl="0">
              <a:lnSpc>
                <a:spcPct val="115000"/>
              </a:lnSpc>
              <a:spcBef>
                <a:spcPts val="1200"/>
              </a:spcBef>
              <a:spcAft>
                <a:spcPts val="0"/>
              </a:spcAft>
              <a:buNone/>
            </a:pPr>
            <a:r>
              <a:rPr lang="en" sz="1200" dirty="0">
                <a:solidFill>
                  <a:schemeClr val="bg2">
                    <a:lumMod val="50000"/>
                    <a:lumOff val="50000"/>
                  </a:schemeClr>
                </a:solidFill>
                <a:latin typeface="Roboto"/>
                <a:ea typeface="Roboto"/>
                <a:cs typeface="Roboto"/>
                <a:sym typeface="Roboto"/>
              </a:rPr>
              <a:t>      	STEP 4 – interview of the applicant by expert members</a:t>
            </a:r>
            <a:endParaRPr sz="1200" dirty="0">
              <a:solidFill>
                <a:schemeClr val="bg2">
                  <a:lumMod val="50000"/>
                  <a:lumOff val="50000"/>
                </a:schemeClr>
              </a:solidFill>
              <a:latin typeface="Roboto"/>
              <a:ea typeface="Roboto"/>
              <a:cs typeface="Roboto"/>
              <a:sym typeface="Roboto"/>
            </a:endParaRPr>
          </a:p>
          <a:p>
            <a:pPr marL="0" lvl="0" indent="0" algn="l" rtl="0">
              <a:lnSpc>
                <a:spcPct val="115000"/>
              </a:lnSpc>
              <a:spcBef>
                <a:spcPts val="1200"/>
              </a:spcBef>
              <a:spcAft>
                <a:spcPts val="0"/>
              </a:spcAft>
              <a:buNone/>
            </a:pPr>
            <a:r>
              <a:rPr lang="en" sz="1200" dirty="0">
                <a:solidFill>
                  <a:schemeClr val="bg2">
                    <a:lumMod val="50000"/>
                    <a:lumOff val="50000"/>
                  </a:schemeClr>
                </a:solidFill>
                <a:latin typeface="Roboto"/>
                <a:ea typeface="Roboto"/>
                <a:cs typeface="Roboto"/>
                <a:sym typeface="Roboto"/>
              </a:rPr>
              <a:t>      	STEP 5 – in principle approval or rejection</a:t>
            </a:r>
            <a:endParaRPr sz="1200" dirty="0">
              <a:solidFill>
                <a:schemeClr val="bg2">
                  <a:lumMod val="50000"/>
                  <a:lumOff val="50000"/>
                </a:schemeClr>
              </a:solidFill>
              <a:latin typeface="Roboto"/>
              <a:ea typeface="Roboto"/>
              <a:cs typeface="Roboto"/>
              <a:sym typeface="Roboto"/>
            </a:endParaRPr>
          </a:p>
          <a:p>
            <a:pPr marL="0" lvl="0" indent="0" algn="l" rtl="0">
              <a:lnSpc>
                <a:spcPct val="115000"/>
              </a:lnSpc>
              <a:spcBef>
                <a:spcPts val="1200"/>
              </a:spcBef>
              <a:spcAft>
                <a:spcPts val="0"/>
              </a:spcAft>
              <a:buNone/>
            </a:pPr>
            <a:r>
              <a:rPr lang="en" sz="1200" dirty="0">
                <a:solidFill>
                  <a:schemeClr val="bg2">
                    <a:lumMod val="50000"/>
                    <a:lumOff val="50000"/>
                  </a:schemeClr>
                </a:solidFill>
                <a:latin typeface="Roboto"/>
                <a:ea typeface="Roboto"/>
                <a:cs typeface="Roboto"/>
                <a:sym typeface="Roboto"/>
              </a:rPr>
              <a:t>      	STEP 6 – negotiation of terms and conditions</a:t>
            </a:r>
            <a:endParaRPr sz="1200" dirty="0">
              <a:solidFill>
                <a:schemeClr val="bg2">
                  <a:lumMod val="50000"/>
                  <a:lumOff val="50000"/>
                </a:schemeClr>
              </a:solidFill>
              <a:latin typeface="Roboto"/>
              <a:ea typeface="Roboto"/>
              <a:cs typeface="Roboto"/>
              <a:sym typeface="Roboto"/>
            </a:endParaRPr>
          </a:p>
          <a:p>
            <a:pPr marL="0" lvl="0" indent="0" algn="l" rtl="0">
              <a:lnSpc>
                <a:spcPct val="115000"/>
              </a:lnSpc>
              <a:spcBef>
                <a:spcPts val="1200"/>
              </a:spcBef>
              <a:spcAft>
                <a:spcPts val="0"/>
              </a:spcAft>
              <a:buNone/>
            </a:pPr>
            <a:r>
              <a:rPr lang="en" sz="1200" dirty="0">
                <a:solidFill>
                  <a:schemeClr val="bg2">
                    <a:lumMod val="50000"/>
                    <a:lumOff val="50000"/>
                  </a:schemeClr>
                </a:solidFill>
                <a:latin typeface="Roboto"/>
                <a:ea typeface="Roboto"/>
                <a:cs typeface="Roboto"/>
                <a:sym typeface="Roboto"/>
              </a:rPr>
              <a:t>      	STEP 7 – signing of the incubation agreement</a:t>
            </a:r>
            <a:endParaRPr sz="1200" dirty="0">
              <a:solidFill>
                <a:schemeClr val="bg2">
                  <a:lumMod val="50000"/>
                  <a:lumOff val="50000"/>
                </a:schemeClr>
              </a:solidFill>
              <a:latin typeface="Roboto"/>
              <a:ea typeface="Roboto"/>
              <a:cs typeface="Roboto"/>
              <a:sym typeface="Roboto"/>
            </a:endParaRPr>
          </a:p>
          <a:p>
            <a:pPr marL="0" lvl="0" indent="0" algn="l" rtl="0">
              <a:lnSpc>
                <a:spcPct val="115000"/>
              </a:lnSpc>
              <a:spcBef>
                <a:spcPts val="1200"/>
              </a:spcBef>
              <a:spcAft>
                <a:spcPts val="0"/>
              </a:spcAft>
              <a:buNone/>
            </a:pPr>
            <a:r>
              <a:rPr lang="en" sz="1200" dirty="0">
                <a:solidFill>
                  <a:schemeClr val="bg2">
                    <a:lumMod val="50000"/>
                    <a:lumOff val="50000"/>
                  </a:schemeClr>
                </a:solidFill>
                <a:latin typeface="Roboto"/>
                <a:ea typeface="Roboto"/>
                <a:cs typeface="Roboto"/>
                <a:sym typeface="Roboto"/>
              </a:rPr>
              <a:t>      	STEP 8 – services provided by the incubation centre</a:t>
            </a:r>
            <a:endParaRPr sz="1200" dirty="0">
              <a:solidFill>
                <a:schemeClr val="bg2">
                  <a:lumMod val="50000"/>
                  <a:lumOff val="50000"/>
                </a:schemeClr>
              </a:solidFill>
              <a:latin typeface="Roboto"/>
              <a:ea typeface="Roboto"/>
              <a:cs typeface="Roboto"/>
              <a:sym typeface="Roboto"/>
            </a:endParaRPr>
          </a:p>
          <a:p>
            <a:pPr marL="0" lvl="0" indent="0" algn="l" rtl="0">
              <a:lnSpc>
                <a:spcPct val="115000"/>
              </a:lnSpc>
              <a:spcBef>
                <a:spcPts val="1200"/>
              </a:spcBef>
              <a:spcAft>
                <a:spcPts val="1200"/>
              </a:spcAft>
              <a:buNone/>
            </a:pPr>
            <a:r>
              <a:rPr lang="en" sz="1200" dirty="0">
                <a:solidFill>
                  <a:schemeClr val="bg2">
                    <a:lumMod val="50000"/>
                    <a:lumOff val="50000"/>
                  </a:schemeClr>
                </a:solidFill>
                <a:latin typeface="Roboto"/>
                <a:ea typeface="Roboto"/>
                <a:cs typeface="Roboto"/>
                <a:sym typeface="Roboto"/>
              </a:rPr>
              <a:t>      	STEP 9  - graduation from the incubation centre</a:t>
            </a:r>
            <a:endParaRPr sz="1200" dirty="0">
              <a:solidFill>
                <a:schemeClr val="bg2">
                  <a:lumMod val="50000"/>
                  <a:lumOff val="50000"/>
                </a:schemeClr>
              </a:solidFill>
            </a:endParaRPr>
          </a:p>
        </p:txBody>
      </p:sp>
      <p:pic>
        <p:nvPicPr>
          <p:cNvPr id="162" name="Google Shape;162;p26"/>
          <p:cNvPicPr preferRelativeResize="0"/>
          <p:nvPr/>
        </p:nvPicPr>
        <p:blipFill>
          <a:blip r:embed="rId3">
            <a:alphaModFix/>
          </a:blip>
          <a:stretch>
            <a:fillRect/>
          </a:stretch>
        </p:blipFill>
        <p:spPr>
          <a:xfrm>
            <a:off x="5127250" y="3584275"/>
            <a:ext cx="2671299" cy="1446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87900" y="127521"/>
            <a:ext cx="8368200" cy="1083510"/>
          </a:xfrm>
          <a:prstGeom prst="rect">
            <a:avLst/>
          </a:prstGeom>
        </p:spPr>
        <p:txBody>
          <a:bodyPr spcFirstLastPara="1" wrap="square" lIns="91425" tIns="91425" rIns="91425" bIns="91425" anchor="b" anchorCtr="0">
            <a:noAutofit/>
          </a:bodyPr>
          <a:lstStyle/>
          <a:p>
            <a:pPr marL="0" lvl="0" indent="0" algn="l" rtl="0">
              <a:lnSpc>
                <a:spcPct val="150000"/>
              </a:lnSpc>
              <a:spcBef>
                <a:spcPts val="1200"/>
              </a:spcBef>
              <a:spcAft>
                <a:spcPts val="1200"/>
              </a:spcAft>
              <a:buNone/>
            </a:pPr>
            <a:r>
              <a:rPr lang="en" sz="2000" dirty="0"/>
              <a:t>CHAPTER 1: DETAILS ON THE ACTIVITIES INVOLVED DURING THE INDUCTION PROGRAMME</a:t>
            </a:r>
            <a:endParaRPr sz="2000" dirty="0"/>
          </a:p>
        </p:txBody>
      </p:sp>
      <p:sp>
        <p:nvSpPr>
          <p:cNvPr id="70" name="Google Shape;70;p14"/>
          <p:cNvSpPr txBox="1">
            <a:spLocks noGrp="1"/>
          </p:cNvSpPr>
          <p:nvPr>
            <p:ph type="body" idx="1"/>
          </p:nvPr>
        </p:nvSpPr>
        <p:spPr>
          <a:xfrm>
            <a:off x="387900" y="1296525"/>
            <a:ext cx="6623100" cy="40371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1200" b="1">
                <a:solidFill>
                  <a:srgbClr val="9DDAD4"/>
                </a:solidFill>
              </a:rPr>
              <a:t>1. 	Introduction to Year-round Sports Events</a:t>
            </a:r>
            <a:endParaRPr sz="1200" b="1">
              <a:solidFill>
                <a:srgbClr val="9DDAD4"/>
              </a:solidFill>
            </a:endParaRPr>
          </a:p>
          <a:p>
            <a:pPr marL="0" lvl="0" indent="0" algn="l" rtl="0">
              <a:lnSpc>
                <a:spcPct val="150000"/>
              </a:lnSpc>
              <a:spcBef>
                <a:spcPts val="1200"/>
              </a:spcBef>
              <a:spcAft>
                <a:spcPts val="0"/>
              </a:spcAft>
              <a:buNone/>
            </a:pPr>
            <a:r>
              <a:rPr lang="en" sz="1200" b="1">
                <a:solidFill>
                  <a:srgbClr val="9DDAD4"/>
                </a:solidFill>
              </a:rPr>
              <a:t>2. 	Career Development Centre (CDC)</a:t>
            </a:r>
            <a:endParaRPr sz="1200" b="1">
              <a:solidFill>
                <a:srgbClr val="9DDAD4"/>
              </a:solidFill>
            </a:endParaRPr>
          </a:p>
          <a:p>
            <a:pPr marL="0" lvl="0" indent="0" algn="l" rtl="0">
              <a:lnSpc>
                <a:spcPct val="150000"/>
              </a:lnSpc>
              <a:spcBef>
                <a:spcPts val="1200"/>
              </a:spcBef>
              <a:spcAft>
                <a:spcPts val="0"/>
              </a:spcAft>
              <a:buNone/>
            </a:pPr>
            <a:r>
              <a:rPr lang="en" sz="1200">
                <a:solidFill>
                  <a:srgbClr val="9DDAD4"/>
                </a:solidFill>
              </a:rPr>
              <a:t>The CDC oversees all campus placements. </a:t>
            </a:r>
            <a:endParaRPr sz="1200">
              <a:solidFill>
                <a:srgbClr val="9DDAD4"/>
              </a:solidFill>
            </a:endParaRPr>
          </a:p>
          <a:p>
            <a:pPr marL="0" lvl="0" indent="0" algn="l" rtl="0">
              <a:lnSpc>
                <a:spcPct val="150000"/>
              </a:lnSpc>
              <a:spcBef>
                <a:spcPts val="1200"/>
              </a:spcBef>
              <a:spcAft>
                <a:spcPts val="0"/>
              </a:spcAft>
              <a:buNone/>
            </a:pPr>
            <a:r>
              <a:rPr lang="en" sz="1200">
                <a:solidFill>
                  <a:srgbClr val="9DDAD4"/>
                </a:solidFill>
              </a:rPr>
              <a:t>The criterion for participation is achieving 60% and above in academics from 10</a:t>
            </a:r>
            <a:r>
              <a:rPr lang="en" sz="1200" baseline="30000">
                <a:solidFill>
                  <a:srgbClr val="9DDAD4"/>
                </a:solidFill>
              </a:rPr>
              <a:t>th</a:t>
            </a:r>
            <a:r>
              <a:rPr lang="en" sz="1200">
                <a:solidFill>
                  <a:srgbClr val="9DDAD4"/>
                </a:solidFill>
              </a:rPr>
              <a:t> with a maximum of 2 years academic gap. </a:t>
            </a:r>
            <a:endParaRPr sz="1200">
              <a:solidFill>
                <a:srgbClr val="9DDAD4"/>
              </a:solidFill>
            </a:endParaRPr>
          </a:p>
          <a:p>
            <a:pPr marL="0" lvl="0" indent="0" algn="l" rtl="0">
              <a:lnSpc>
                <a:spcPct val="150000"/>
              </a:lnSpc>
              <a:spcBef>
                <a:spcPts val="1200"/>
              </a:spcBef>
              <a:spcAft>
                <a:spcPts val="0"/>
              </a:spcAft>
              <a:buNone/>
            </a:pPr>
            <a:r>
              <a:rPr lang="en" sz="1200" b="1">
                <a:solidFill>
                  <a:srgbClr val="9DDAD4"/>
                </a:solidFill>
              </a:rPr>
              <a:t>3. 	Office of International Relations</a:t>
            </a:r>
            <a:endParaRPr sz="1200" b="1">
              <a:solidFill>
                <a:srgbClr val="9DDAD4"/>
              </a:solidFill>
            </a:endParaRPr>
          </a:p>
          <a:p>
            <a:pPr marL="0" lvl="0" indent="0" algn="l" rtl="0">
              <a:lnSpc>
                <a:spcPct val="150000"/>
              </a:lnSpc>
              <a:spcBef>
                <a:spcPts val="1200"/>
              </a:spcBef>
              <a:spcAft>
                <a:spcPts val="1200"/>
              </a:spcAft>
              <a:buNone/>
            </a:pPr>
            <a:r>
              <a:rPr lang="en" sz="1200">
                <a:solidFill>
                  <a:srgbClr val="9DDAD4"/>
                </a:solidFill>
              </a:rPr>
              <a:t>Aims at faculty and student exchange, joint R&amp;D and joint programs. The office serves as the nodal point for information and assistance to all international students. It also coordinates with schools to arrange international conferences/ seminars/ lectures, prepares MoUs, arranges internships to students as well as the semester abroad program.</a:t>
            </a:r>
            <a:endParaRPr sz="1200">
              <a:solidFill>
                <a:srgbClr val="9DDAD4"/>
              </a:solidFill>
            </a:endParaRPr>
          </a:p>
        </p:txBody>
      </p:sp>
      <p:sp>
        <p:nvSpPr>
          <p:cNvPr id="71" name="Google Shape;71;p14"/>
          <p:cNvSpPr txBox="1"/>
          <p:nvPr/>
        </p:nvSpPr>
        <p:spPr>
          <a:xfrm>
            <a:off x="6847449" y="526770"/>
            <a:ext cx="2133000" cy="43407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50000"/>
              </a:lnSpc>
              <a:spcBef>
                <a:spcPts val="1200"/>
              </a:spcBef>
              <a:spcAft>
                <a:spcPts val="0"/>
              </a:spcAft>
              <a:buNone/>
            </a:pPr>
            <a:r>
              <a:rPr lang="en" sz="1200" dirty="0">
                <a:solidFill>
                  <a:srgbClr val="9DDAD4"/>
                </a:solidFill>
                <a:latin typeface="Roboto"/>
                <a:ea typeface="Roboto"/>
                <a:cs typeface="Roboto"/>
                <a:sym typeface="Roboto"/>
              </a:rPr>
              <a:t> </a:t>
            </a:r>
            <a:r>
              <a:rPr lang="en" sz="1200" u="sng" dirty="0">
                <a:solidFill>
                  <a:srgbClr val="9DDAD4"/>
                </a:solidFill>
                <a:latin typeface="Roboto"/>
                <a:ea typeface="Roboto"/>
                <a:cs typeface="Roboto"/>
                <a:sym typeface="Roboto"/>
              </a:rPr>
              <a:t>Its timeline is:</a:t>
            </a:r>
            <a:endParaRPr sz="1200" u="sng" dirty="0">
              <a:solidFill>
                <a:srgbClr val="9DDAD4"/>
              </a:solidFill>
              <a:latin typeface="Roboto"/>
              <a:ea typeface="Roboto"/>
              <a:cs typeface="Roboto"/>
              <a:sym typeface="Roboto"/>
            </a:endParaRPr>
          </a:p>
          <a:p>
            <a:pPr marL="0" lvl="0" indent="0" algn="l" rtl="0">
              <a:lnSpc>
                <a:spcPct val="150000"/>
              </a:lnSpc>
              <a:spcBef>
                <a:spcPts val="1200"/>
              </a:spcBef>
              <a:spcAft>
                <a:spcPts val="0"/>
              </a:spcAft>
              <a:buNone/>
            </a:pPr>
            <a:r>
              <a:rPr lang="en" sz="1200" i="1" dirty="0">
                <a:solidFill>
                  <a:srgbClr val="9DDAD4"/>
                </a:solidFill>
                <a:latin typeface="Roboto"/>
                <a:ea typeface="Roboto"/>
                <a:cs typeface="Roboto"/>
                <a:sym typeface="Roboto"/>
              </a:rPr>
              <a:t>Jan-Feb: Registration</a:t>
            </a:r>
            <a:endParaRPr sz="1200" i="1" dirty="0">
              <a:solidFill>
                <a:srgbClr val="9DDAD4"/>
              </a:solidFill>
              <a:latin typeface="Roboto"/>
              <a:ea typeface="Roboto"/>
              <a:cs typeface="Roboto"/>
              <a:sym typeface="Roboto"/>
            </a:endParaRPr>
          </a:p>
          <a:p>
            <a:pPr marL="0" lvl="0" indent="0" algn="l" rtl="0">
              <a:lnSpc>
                <a:spcPct val="150000"/>
              </a:lnSpc>
              <a:spcBef>
                <a:spcPts val="1200"/>
              </a:spcBef>
              <a:spcAft>
                <a:spcPts val="0"/>
              </a:spcAft>
              <a:buNone/>
            </a:pPr>
            <a:r>
              <a:rPr lang="en" sz="1200" i="1" dirty="0">
                <a:solidFill>
                  <a:srgbClr val="9DDAD4"/>
                </a:solidFill>
                <a:latin typeface="Roboto"/>
                <a:ea typeface="Roboto"/>
                <a:cs typeface="Roboto"/>
                <a:sym typeface="Roboto"/>
              </a:rPr>
              <a:t>Feb-Mar: Training</a:t>
            </a:r>
            <a:endParaRPr sz="1200" i="1" dirty="0">
              <a:solidFill>
                <a:srgbClr val="9DDAD4"/>
              </a:solidFill>
              <a:latin typeface="Roboto"/>
              <a:ea typeface="Roboto"/>
              <a:cs typeface="Roboto"/>
              <a:sym typeface="Roboto"/>
            </a:endParaRPr>
          </a:p>
          <a:p>
            <a:pPr marL="0" lvl="0" indent="0" algn="l" rtl="0">
              <a:lnSpc>
                <a:spcPct val="150000"/>
              </a:lnSpc>
              <a:spcBef>
                <a:spcPts val="1200"/>
              </a:spcBef>
              <a:spcAft>
                <a:spcPts val="0"/>
              </a:spcAft>
              <a:buNone/>
            </a:pPr>
            <a:r>
              <a:rPr lang="en" sz="1200" i="1" dirty="0">
                <a:solidFill>
                  <a:srgbClr val="9DDAD4"/>
                </a:solidFill>
                <a:latin typeface="Roboto"/>
                <a:ea typeface="Roboto"/>
                <a:cs typeface="Roboto"/>
                <a:sym typeface="Roboto"/>
              </a:rPr>
              <a:t>July-Aug: Super dream/dream campus requirements</a:t>
            </a:r>
            <a:endParaRPr sz="1200" i="1" dirty="0">
              <a:solidFill>
                <a:srgbClr val="9DDAD4"/>
              </a:solidFill>
              <a:latin typeface="Roboto"/>
              <a:ea typeface="Roboto"/>
              <a:cs typeface="Roboto"/>
              <a:sym typeface="Roboto"/>
            </a:endParaRPr>
          </a:p>
          <a:p>
            <a:pPr marL="0" lvl="0" indent="0" algn="l" rtl="0">
              <a:lnSpc>
                <a:spcPct val="150000"/>
              </a:lnSpc>
              <a:spcBef>
                <a:spcPts val="1200"/>
              </a:spcBef>
              <a:spcAft>
                <a:spcPts val="0"/>
              </a:spcAft>
              <a:buNone/>
            </a:pPr>
            <a:r>
              <a:rPr lang="en" sz="1200" i="1" dirty="0">
                <a:solidFill>
                  <a:srgbClr val="9DDAD4"/>
                </a:solidFill>
                <a:latin typeface="Roboto"/>
                <a:ea typeface="Roboto"/>
                <a:cs typeface="Roboto"/>
                <a:sym typeface="Roboto"/>
              </a:rPr>
              <a:t>Sep: IT service companies’ requirement</a:t>
            </a:r>
            <a:endParaRPr sz="1200" i="1" dirty="0">
              <a:solidFill>
                <a:srgbClr val="9DDAD4"/>
              </a:solidFill>
              <a:latin typeface="Roboto"/>
              <a:ea typeface="Roboto"/>
              <a:cs typeface="Roboto"/>
              <a:sym typeface="Roboto"/>
            </a:endParaRPr>
          </a:p>
          <a:p>
            <a:pPr marL="0" lvl="0" indent="0" algn="l" rtl="0">
              <a:lnSpc>
                <a:spcPct val="150000"/>
              </a:lnSpc>
              <a:spcBef>
                <a:spcPts val="1200"/>
              </a:spcBef>
              <a:spcAft>
                <a:spcPts val="0"/>
              </a:spcAft>
              <a:buNone/>
            </a:pPr>
            <a:r>
              <a:rPr lang="en" sz="1200" i="1" dirty="0">
                <a:solidFill>
                  <a:srgbClr val="9DDAD4"/>
                </a:solidFill>
                <a:latin typeface="Roboto"/>
                <a:ea typeface="Roboto"/>
                <a:cs typeface="Roboto"/>
                <a:sym typeface="Roboto"/>
              </a:rPr>
              <a:t>Sep – Dec: Super dream/ dream campus requirements</a:t>
            </a:r>
            <a:endParaRPr sz="1200" i="1" dirty="0">
              <a:solidFill>
                <a:srgbClr val="9DDAD4"/>
              </a:solidFill>
              <a:latin typeface="Roboto"/>
              <a:ea typeface="Roboto"/>
              <a:cs typeface="Roboto"/>
              <a:sym typeface="Roboto"/>
            </a:endParaRPr>
          </a:p>
          <a:p>
            <a:pPr marL="0" lvl="0" indent="0" algn="l" rtl="0">
              <a:lnSpc>
                <a:spcPct val="150000"/>
              </a:lnSpc>
              <a:spcBef>
                <a:spcPts val="1200"/>
              </a:spcBef>
              <a:spcAft>
                <a:spcPts val="1200"/>
              </a:spcAft>
              <a:buNone/>
            </a:pPr>
            <a:r>
              <a:rPr lang="en" sz="1200" i="1" dirty="0">
                <a:solidFill>
                  <a:srgbClr val="9DDAD4"/>
                </a:solidFill>
                <a:latin typeface="Roboto"/>
                <a:ea typeface="Roboto"/>
                <a:cs typeface="Roboto"/>
                <a:sym typeface="Roboto"/>
              </a:rPr>
              <a:t>Jan-May: campus recruitment (all categories)</a:t>
            </a:r>
            <a:endParaRPr dirty="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p:nvPr/>
        </p:nvSpPr>
        <p:spPr>
          <a:xfrm>
            <a:off x="0" y="0"/>
            <a:ext cx="9144000" cy="520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None/>
            </a:pPr>
            <a:r>
              <a:rPr lang="en" sz="1200">
                <a:solidFill>
                  <a:srgbClr val="9DDAD4"/>
                </a:solidFill>
                <a:latin typeface="Roboto"/>
                <a:ea typeface="Roboto"/>
                <a:cs typeface="Roboto"/>
                <a:sym typeface="Roboto"/>
              </a:rPr>
              <a:t>Additionally, it supports the students visiting universities abroad as well as helps in the logistic arrangements and accommodation for delegates, identifies funding opportunities and adjuncts professors for various programs.</a:t>
            </a:r>
            <a:endParaRPr sz="1200">
              <a:solidFill>
                <a:srgbClr val="9DDAD4"/>
              </a:solidFill>
              <a:latin typeface="Roboto"/>
              <a:ea typeface="Roboto"/>
              <a:cs typeface="Roboto"/>
              <a:sym typeface="Roboto"/>
            </a:endParaRPr>
          </a:p>
          <a:p>
            <a:pPr marL="685800" lvl="0" indent="0" algn="l" rtl="0">
              <a:lnSpc>
                <a:spcPct val="150000"/>
              </a:lnSpc>
              <a:spcBef>
                <a:spcPts val="1200"/>
              </a:spcBef>
              <a:spcAft>
                <a:spcPts val="0"/>
              </a:spcAft>
              <a:buNone/>
            </a:pPr>
            <a:r>
              <a:rPr lang="en" sz="1200" b="1">
                <a:solidFill>
                  <a:srgbClr val="9DDAD4"/>
                </a:solidFill>
                <a:latin typeface="Roboto"/>
                <a:ea typeface="Roboto"/>
                <a:cs typeface="Roboto"/>
                <a:sym typeface="Roboto"/>
              </a:rPr>
              <a:t>i.                 Semester Abroad Program (SAP)</a:t>
            </a:r>
            <a:endParaRPr sz="1200" b="1">
              <a:solidFill>
                <a:srgbClr val="9DDAD4"/>
              </a:solidFill>
              <a:latin typeface="Roboto"/>
              <a:ea typeface="Roboto"/>
              <a:cs typeface="Roboto"/>
              <a:sym typeface="Roboto"/>
            </a:endParaRPr>
          </a:p>
          <a:p>
            <a:pPr marL="228600" lvl="0" indent="0" algn="l" rtl="0">
              <a:lnSpc>
                <a:spcPct val="150000"/>
              </a:lnSpc>
              <a:spcBef>
                <a:spcPts val="1200"/>
              </a:spcBef>
              <a:spcAft>
                <a:spcPts val="0"/>
              </a:spcAft>
              <a:buNone/>
            </a:pPr>
            <a:r>
              <a:rPr lang="en" sz="1200">
                <a:solidFill>
                  <a:srgbClr val="9DDAD4"/>
                </a:solidFill>
                <a:latin typeface="Roboto"/>
                <a:ea typeface="Roboto"/>
                <a:cs typeface="Roboto"/>
                <a:sym typeface="Roboto"/>
              </a:rPr>
              <a:t>Students can go for a period of 5/6 moths to do their projects with a selected institution and have an opportunity to work with scientists abroad with cutting edge technologies.</a:t>
            </a:r>
            <a:endParaRPr sz="1200">
              <a:solidFill>
                <a:srgbClr val="9DDAD4"/>
              </a:solidFill>
              <a:latin typeface="Roboto"/>
              <a:ea typeface="Roboto"/>
              <a:cs typeface="Roboto"/>
              <a:sym typeface="Roboto"/>
            </a:endParaRPr>
          </a:p>
          <a:p>
            <a:pPr marL="685800" lvl="0" indent="0" algn="l" rtl="0">
              <a:lnSpc>
                <a:spcPct val="150000"/>
              </a:lnSpc>
              <a:spcBef>
                <a:spcPts val="1200"/>
              </a:spcBef>
              <a:spcAft>
                <a:spcPts val="0"/>
              </a:spcAft>
              <a:buNone/>
            </a:pPr>
            <a:r>
              <a:rPr lang="en" sz="1200" b="1">
                <a:solidFill>
                  <a:srgbClr val="9DDAD4"/>
                </a:solidFill>
                <a:latin typeface="Roboto"/>
                <a:ea typeface="Roboto"/>
                <a:cs typeface="Roboto"/>
                <a:sym typeface="Roboto"/>
              </a:rPr>
              <a:t>ii.                International Transfer Program</a:t>
            </a:r>
            <a:endParaRPr sz="1200" b="1">
              <a:solidFill>
                <a:srgbClr val="9DDAD4"/>
              </a:solidFill>
              <a:latin typeface="Roboto"/>
              <a:ea typeface="Roboto"/>
              <a:cs typeface="Roboto"/>
              <a:sym typeface="Roboto"/>
            </a:endParaRPr>
          </a:p>
          <a:p>
            <a:pPr marL="228600" lvl="0" indent="0" algn="l" rtl="0">
              <a:lnSpc>
                <a:spcPct val="150000"/>
              </a:lnSpc>
              <a:spcBef>
                <a:spcPts val="1200"/>
              </a:spcBef>
              <a:spcAft>
                <a:spcPts val="0"/>
              </a:spcAft>
              <a:buNone/>
            </a:pPr>
            <a:r>
              <a:rPr lang="en" sz="1200">
                <a:solidFill>
                  <a:srgbClr val="9DDAD4"/>
                </a:solidFill>
                <a:latin typeface="Roboto"/>
                <a:ea typeface="Roboto"/>
                <a:cs typeface="Roboto"/>
                <a:sym typeface="Roboto"/>
              </a:rPr>
              <a:t>Students can transfer to a partner university for a minimum of 2 years of study. Partner universities include, Plymoth, POSTECH, Sookmyung Women’s university.</a:t>
            </a:r>
            <a:endParaRPr sz="1200">
              <a:solidFill>
                <a:srgbClr val="9DDAD4"/>
              </a:solidFill>
              <a:latin typeface="Roboto"/>
              <a:ea typeface="Roboto"/>
              <a:cs typeface="Roboto"/>
              <a:sym typeface="Roboto"/>
            </a:endParaRPr>
          </a:p>
          <a:p>
            <a:pPr marL="685800" lvl="0" indent="0" algn="l" rtl="0">
              <a:lnSpc>
                <a:spcPct val="150000"/>
              </a:lnSpc>
              <a:spcBef>
                <a:spcPts val="1200"/>
              </a:spcBef>
              <a:spcAft>
                <a:spcPts val="0"/>
              </a:spcAft>
              <a:buNone/>
            </a:pPr>
            <a:r>
              <a:rPr lang="en" sz="1200" b="1">
                <a:solidFill>
                  <a:srgbClr val="9DDAD4"/>
                </a:solidFill>
                <a:latin typeface="Roboto"/>
                <a:ea typeface="Roboto"/>
                <a:cs typeface="Roboto"/>
                <a:sym typeface="Roboto"/>
              </a:rPr>
              <a:t>iii.              Short Term Courses Organised for Students from Deakin University, Australia</a:t>
            </a:r>
            <a:endParaRPr sz="1200" b="1">
              <a:solidFill>
                <a:srgbClr val="9DDAD4"/>
              </a:solidFill>
              <a:latin typeface="Roboto"/>
              <a:ea typeface="Roboto"/>
              <a:cs typeface="Roboto"/>
              <a:sym typeface="Roboto"/>
            </a:endParaRPr>
          </a:p>
          <a:p>
            <a:pPr marL="228600" lvl="0" indent="0" algn="l" rtl="0">
              <a:lnSpc>
                <a:spcPct val="150000"/>
              </a:lnSpc>
              <a:spcBef>
                <a:spcPts val="1200"/>
              </a:spcBef>
              <a:spcAft>
                <a:spcPts val="0"/>
              </a:spcAft>
              <a:buNone/>
            </a:pPr>
            <a:r>
              <a:rPr lang="en" sz="1200">
                <a:solidFill>
                  <a:srgbClr val="9DDAD4"/>
                </a:solidFill>
                <a:latin typeface="Roboto"/>
                <a:ea typeface="Roboto"/>
                <a:cs typeface="Roboto"/>
                <a:sym typeface="Roboto"/>
              </a:rPr>
              <a:t>The university conducts the Big Data Analytics course which focuses on advanced data analytics and for the last two years has been conducted online.</a:t>
            </a:r>
            <a:endParaRPr sz="1200">
              <a:solidFill>
                <a:srgbClr val="9DDAD4"/>
              </a:solidFill>
              <a:latin typeface="Roboto"/>
              <a:ea typeface="Roboto"/>
              <a:cs typeface="Roboto"/>
              <a:sym typeface="Roboto"/>
            </a:endParaRPr>
          </a:p>
          <a:p>
            <a:pPr marL="0" lvl="0" indent="0" algn="l" rtl="0">
              <a:lnSpc>
                <a:spcPct val="150000"/>
              </a:lnSpc>
              <a:spcBef>
                <a:spcPts val="1200"/>
              </a:spcBef>
              <a:spcAft>
                <a:spcPts val="0"/>
              </a:spcAft>
              <a:buNone/>
            </a:pPr>
            <a:r>
              <a:rPr lang="en" sz="1200">
                <a:solidFill>
                  <a:srgbClr val="9DDAD4"/>
                </a:solidFill>
                <a:latin typeface="Roboto"/>
                <a:ea typeface="Roboto"/>
                <a:cs typeface="Roboto"/>
                <a:sym typeface="Roboto"/>
              </a:rPr>
              <a:t>4. 	NCC (National Cadet Corps)</a:t>
            </a:r>
            <a:endParaRPr sz="1200">
              <a:solidFill>
                <a:srgbClr val="9DDAD4"/>
              </a:solidFill>
              <a:latin typeface="Roboto"/>
              <a:ea typeface="Roboto"/>
              <a:cs typeface="Roboto"/>
              <a:sym typeface="Roboto"/>
            </a:endParaRPr>
          </a:p>
          <a:p>
            <a:pPr marL="0" lvl="0" indent="0" algn="l" rtl="0">
              <a:lnSpc>
                <a:spcPct val="150000"/>
              </a:lnSpc>
              <a:spcBef>
                <a:spcPts val="1200"/>
              </a:spcBef>
              <a:spcAft>
                <a:spcPts val="1200"/>
              </a:spcAft>
              <a:buNone/>
            </a:pPr>
            <a:r>
              <a:rPr lang="en" sz="1200">
                <a:solidFill>
                  <a:srgbClr val="9DDAD4"/>
                </a:solidFill>
                <a:latin typeface="Roboto"/>
                <a:ea typeface="Roboto"/>
                <a:cs typeface="Roboto"/>
                <a:sym typeface="Roboto"/>
              </a:rPr>
              <a:t>Students are given basic education about high level military training and social service. It takes place for 3 years and consists of: parade, training on foot and arms drill, firing, rallies and social services such as blood donation camps. </a:t>
            </a:r>
            <a:endParaRPr sz="1200">
              <a:solidFill>
                <a:srgbClr val="9DDAD4"/>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lnSpc>
                <a:spcPct val="150000"/>
              </a:lnSpc>
              <a:spcBef>
                <a:spcPts val="1200"/>
              </a:spcBef>
              <a:spcAft>
                <a:spcPts val="1200"/>
              </a:spcAft>
              <a:buNone/>
            </a:pPr>
            <a:r>
              <a:rPr lang="en" sz="2000"/>
              <a:t>CHAPTER 2: LEARNINGS DURING THE GENERAL INDUCTION</a:t>
            </a:r>
            <a:endParaRPr sz="2000"/>
          </a:p>
        </p:txBody>
      </p:sp>
      <p:sp>
        <p:nvSpPr>
          <p:cNvPr id="82" name="Google Shape;82;p16"/>
          <p:cNvSpPr txBox="1">
            <a:spLocks noGrp="1"/>
          </p:cNvSpPr>
          <p:nvPr>
            <p:ph type="body" idx="1"/>
          </p:nvPr>
        </p:nvSpPr>
        <p:spPr>
          <a:xfrm>
            <a:off x="0" y="1300700"/>
            <a:ext cx="9144000" cy="38067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1200" b="1">
                <a:solidFill>
                  <a:srgbClr val="9DDAD4"/>
                </a:solidFill>
              </a:rPr>
              <a:t>1. 	Ways of Conducting Learning Digitally</a:t>
            </a:r>
            <a:endParaRPr sz="1200" b="1">
              <a:solidFill>
                <a:srgbClr val="9DDAD4"/>
              </a:solidFill>
            </a:endParaRPr>
          </a:p>
          <a:p>
            <a:pPr marL="457200" lvl="0" indent="-304800" algn="l" rtl="0">
              <a:lnSpc>
                <a:spcPct val="150000"/>
              </a:lnSpc>
              <a:spcBef>
                <a:spcPts val="1200"/>
              </a:spcBef>
              <a:spcAft>
                <a:spcPts val="0"/>
              </a:spcAft>
              <a:buClr>
                <a:schemeClr val="lt2"/>
              </a:buClr>
              <a:buSzPts val="1200"/>
              <a:buChar char="●"/>
            </a:pPr>
            <a:r>
              <a:rPr lang="en" sz="1200">
                <a:solidFill>
                  <a:schemeClr val="lt2"/>
                </a:solidFill>
              </a:rPr>
              <a:t>smart boards, the virtual classroom, 24x7 virtual labs, digital lecture capturing. </a:t>
            </a:r>
            <a:endParaRPr sz="1200">
              <a:solidFill>
                <a:schemeClr val="lt2"/>
              </a:solidFill>
            </a:endParaRPr>
          </a:p>
          <a:p>
            <a:pPr marL="457200" lvl="0" indent="-304800" algn="l" rtl="0">
              <a:lnSpc>
                <a:spcPct val="150000"/>
              </a:lnSpc>
              <a:spcBef>
                <a:spcPts val="0"/>
              </a:spcBef>
              <a:spcAft>
                <a:spcPts val="0"/>
              </a:spcAft>
              <a:buClr>
                <a:schemeClr val="lt2"/>
              </a:buClr>
              <a:buSzPts val="1200"/>
              <a:buChar char="●"/>
            </a:pPr>
            <a:r>
              <a:rPr lang="en" sz="1200">
                <a:solidFill>
                  <a:schemeClr val="lt2"/>
                </a:solidFill>
              </a:rPr>
              <a:t>students are requested to mind their digital footprint, explore MOOCs and the digital library online and asked to make a digital portfolio of their studies and other extracurricular work. Students will also be examined online via exams on digital tablets and online examinations</a:t>
            </a:r>
            <a:endParaRPr sz="1200">
              <a:solidFill>
                <a:schemeClr val="lt2"/>
              </a:solidFill>
            </a:endParaRPr>
          </a:p>
          <a:p>
            <a:pPr marL="0" lvl="0" indent="0" algn="l" rtl="0">
              <a:spcBef>
                <a:spcPts val="1200"/>
              </a:spcBef>
              <a:spcAft>
                <a:spcPts val="1200"/>
              </a:spcAft>
              <a:buNone/>
            </a:pPr>
            <a:endParaRPr/>
          </a:p>
        </p:txBody>
      </p:sp>
      <p:pic>
        <p:nvPicPr>
          <p:cNvPr id="83" name="Google Shape;83;p16"/>
          <p:cNvPicPr preferRelativeResize="0"/>
          <p:nvPr/>
        </p:nvPicPr>
        <p:blipFill>
          <a:blip r:embed="rId3">
            <a:alphaModFix/>
          </a:blip>
          <a:stretch>
            <a:fillRect/>
          </a:stretch>
        </p:blipFill>
        <p:spPr>
          <a:xfrm>
            <a:off x="6582450" y="3082875"/>
            <a:ext cx="2500325" cy="1999375"/>
          </a:xfrm>
          <a:prstGeom prst="rect">
            <a:avLst/>
          </a:prstGeom>
          <a:noFill/>
          <a:ln>
            <a:noFill/>
          </a:ln>
        </p:spPr>
      </p:pic>
      <p:sp>
        <p:nvSpPr>
          <p:cNvPr id="84" name="Google Shape;84;p16"/>
          <p:cNvSpPr txBox="1"/>
          <p:nvPr/>
        </p:nvSpPr>
        <p:spPr>
          <a:xfrm>
            <a:off x="0" y="2849650"/>
            <a:ext cx="6582300" cy="2647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None/>
            </a:pPr>
            <a:r>
              <a:rPr lang="en" sz="1200" b="1">
                <a:solidFill>
                  <a:srgbClr val="9DDAD4"/>
                </a:solidFill>
                <a:latin typeface="Roboto"/>
                <a:ea typeface="Roboto"/>
                <a:cs typeface="Roboto"/>
                <a:sym typeface="Roboto"/>
              </a:rPr>
              <a:t>2. 	VIT’s Established Framework for Digital Efficiency</a:t>
            </a:r>
            <a:endParaRPr sz="1200" b="1">
              <a:solidFill>
                <a:srgbClr val="9DDAD4"/>
              </a:solidFill>
              <a:latin typeface="Roboto"/>
              <a:ea typeface="Roboto"/>
              <a:cs typeface="Roboto"/>
              <a:sym typeface="Roboto"/>
            </a:endParaRPr>
          </a:p>
          <a:p>
            <a:pPr marL="457200" lvl="0" indent="-304800" algn="l" rtl="0">
              <a:lnSpc>
                <a:spcPct val="150000"/>
              </a:lnSpc>
              <a:spcBef>
                <a:spcPts val="1200"/>
              </a:spcBef>
              <a:spcAft>
                <a:spcPts val="0"/>
              </a:spcAft>
              <a:buClr>
                <a:schemeClr val="lt2"/>
              </a:buClr>
              <a:buSzPts val="1200"/>
              <a:buFont typeface="Roboto"/>
              <a:buChar char="●"/>
            </a:pPr>
            <a:r>
              <a:rPr lang="en" sz="1200">
                <a:solidFill>
                  <a:schemeClr val="lt2"/>
                </a:solidFill>
                <a:latin typeface="Roboto"/>
                <a:ea typeface="Roboto"/>
                <a:cs typeface="Roboto"/>
                <a:sym typeface="Roboto"/>
              </a:rPr>
              <a:t>digital learning management system that includes Moodle, Google Classrooms and MS teams. </a:t>
            </a:r>
            <a:endParaRPr sz="1200">
              <a:solidFill>
                <a:schemeClr val="lt2"/>
              </a:solidFill>
              <a:latin typeface="Roboto"/>
              <a:ea typeface="Roboto"/>
              <a:cs typeface="Roboto"/>
              <a:sym typeface="Roboto"/>
            </a:endParaRPr>
          </a:p>
          <a:p>
            <a:pPr marL="457200" lvl="0" indent="-304800" algn="l" rtl="0">
              <a:lnSpc>
                <a:spcPct val="150000"/>
              </a:lnSpc>
              <a:spcBef>
                <a:spcPts val="0"/>
              </a:spcBef>
              <a:spcAft>
                <a:spcPts val="0"/>
              </a:spcAft>
              <a:buClr>
                <a:schemeClr val="lt2"/>
              </a:buClr>
              <a:buSzPts val="1200"/>
              <a:buFont typeface="Roboto"/>
              <a:buChar char="●"/>
            </a:pPr>
            <a:r>
              <a:rPr lang="en" sz="1200">
                <a:solidFill>
                  <a:schemeClr val="lt2"/>
                </a:solidFill>
                <a:latin typeface="Roboto"/>
                <a:ea typeface="Roboto"/>
                <a:cs typeface="Roboto"/>
                <a:sym typeface="Roboto"/>
              </a:rPr>
              <a:t>On top of this is the VTOP portal which contains a slot-wise timetable, both student and parent logins plus an online fee payment feature. </a:t>
            </a:r>
            <a:endParaRPr sz="1200">
              <a:solidFill>
                <a:schemeClr val="lt2"/>
              </a:solidFill>
              <a:latin typeface="Roboto"/>
              <a:ea typeface="Roboto"/>
              <a:cs typeface="Roboto"/>
              <a:sym typeface="Roboto"/>
            </a:endParaRPr>
          </a:p>
          <a:p>
            <a:pPr marL="457200" lvl="0" indent="-304800" algn="l" rtl="0">
              <a:lnSpc>
                <a:spcPct val="150000"/>
              </a:lnSpc>
              <a:spcBef>
                <a:spcPts val="0"/>
              </a:spcBef>
              <a:spcAft>
                <a:spcPts val="0"/>
              </a:spcAft>
              <a:buClr>
                <a:schemeClr val="lt2"/>
              </a:buClr>
              <a:buSzPts val="1200"/>
              <a:buFont typeface="Roboto"/>
              <a:buChar char="●"/>
            </a:pPr>
            <a:r>
              <a:rPr lang="en" sz="1200">
                <a:solidFill>
                  <a:schemeClr val="lt2"/>
                </a:solidFill>
                <a:latin typeface="Roboto"/>
                <a:ea typeface="Roboto"/>
                <a:cs typeface="Roboto"/>
                <a:sym typeface="Roboto"/>
              </a:rPr>
              <a:t>Aside from these are the online proctored exams, smart board tools, digital discussion tables and multimedia and ICT for faculty use in order to digitalise their teaching.</a:t>
            </a:r>
            <a:endParaRPr sz="1200">
              <a:solidFill>
                <a:schemeClr val="lt2"/>
              </a:solidFill>
              <a:latin typeface="Roboto"/>
              <a:ea typeface="Roboto"/>
              <a:cs typeface="Roboto"/>
              <a:sym typeface="Roboto"/>
            </a:endParaRPr>
          </a:p>
          <a:p>
            <a:pPr marL="0" lvl="0" indent="0" algn="l" rtl="0">
              <a:spcBef>
                <a:spcPts val="1200"/>
              </a:spcBef>
              <a:spcAft>
                <a:spcPts val="0"/>
              </a:spcAft>
              <a:buNone/>
            </a:pP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p:nvPr/>
        </p:nvSpPr>
        <p:spPr>
          <a:xfrm>
            <a:off x="0" y="0"/>
            <a:ext cx="9144000" cy="646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1200"/>
              </a:spcAft>
              <a:buNone/>
            </a:pPr>
            <a:r>
              <a:rPr lang="en" sz="1200">
                <a:solidFill>
                  <a:schemeClr val="lt2"/>
                </a:solidFill>
                <a:latin typeface="Roboto"/>
                <a:ea typeface="Roboto"/>
                <a:cs typeface="Roboto"/>
                <a:sym typeface="Roboto"/>
              </a:rPr>
              <a:t>VIT is a MERU i.e. a multidisciplinary education and research university with flexibility for students to do courses of higher level including minors, honours and research. </a:t>
            </a:r>
            <a:endParaRPr sz="1200">
              <a:solidFill>
                <a:schemeClr val="lt2"/>
              </a:solidFill>
              <a:latin typeface="Roboto"/>
              <a:ea typeface="Roboto"/>
              <a:cs typeface="Roboto"/>
              <a:sym typeface="Roboto"/>
            </a:endParaRPr>
          </a:p>
        </p:txBody>
      </p:sp>
      <p:sp>
        <p:nvSpPr>
          <p:cNvPr id="90" name="Google Shape;90;p17"/>
          <p:cNvSpPr txBox="1"/>
          <p:nvPr/>
        </p:nvSpPr>
        <p:spPr>
          <a:xfrm>
            <a:off x="0" y="585275"/>
            <a:ext cx="5367900" cy="4402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None/>
            </a:pPr>
            <a:r>
              <a:rPr lang="en" sz="1200" b="1">
                <a:solidFill>
                  <a:srgbClr val="9DDAD4"/>
                </a:solidFill>
                <a:latin typeface="Roboto"/>
                <a:ea typeface="Roboto"/>
                <a:cs typeface="Roboto"/>
                <a:sym typeface="Roboto"/>
              </a:rPr>
              <a:t>4. 	Fully Flexible Credit System</a:t>
            </a:r>
            <a:endParaRPr sz="1200" b="1">
              <a:solidFill>
                <a:srgbClr val="9DDAD4"/>
              </a:solidFill>
              <a:latin typeface="Roboto"/>
              <a:ea typeface="Roboto"/>
              <a:cs typeface="Roboto"/>
              <a:sym typeface="Roboto"/>
            </a:endParaRPr>
          </a:p>
          <a:p>
            <a:pPr marL="457200" lvl="0" indent="-304800" algn="l" rtl="0">
              <a:lnSpc>
                <a:spcPct val="150000"/>
              </a:lnSpc>
              <a:spcBef>
                <a:spcPts val="1200"/>
              </a:spcBef>
              <a:spcAft>
                <a:spcPts val="0"/>
              </a:spcAft>
              <a:buClr>
                <a:schemeClr val="lt2"/>
              </a:buClr>
              <a:buSzPts val="1200"/>
              <a:buFont typeface="Roboto"/>
              <a:buChar char="●"/>
            </a:pPr>
            <a:r>
              <a:rPr lang="en" sz="1200">
                <a:solidFill>
                  <a:schemeClr val="lt2"/>
                </a:solidFill>
                <a:latin typeface="Roboto"/>
                <a:ea typeface="Roboto"/>
                <a:cs typeface="Roboto"/>
                <a:sym typeface="Roboto"/>
              </a:rPr>
              <a:t>This system allows fast learners to finish all their credits early to do internships/ research in their leftover time at the university and students who failed their courses to re-register in the upcoming semesters or the summer. </a:t>
            </a:r>
            <a:endParaRPr sz="1200">
              <a:solidFill>
                <a:schemeClr val="lt2"/>
              </a:solidFill>
              <a:latin typeface="Roboto"/>
              <a:ea typeface="Roboto"/>
              <a:cs typeface="Roboto"/>
              <a:sym typeface="Roboto"/>
            </a:endParaRPr>
          </a:p>
          <a:p>
            <a:pPr marL="457200" lvl="0" indent="-304800" algn="l" rtl="0">
              <a:lnSpc>
                <a:spcPct val="150000"/>
              </a:lnSpc>
              <a:spcBef>
                <a:spcPts val="0"/>
              </a:spcBef>
              <a:spcAft>
                <a:spcPts val="0"/>
              </a:spcAft>
              <a:buClr>
                <a:schemeClr val="lt2"/>
              </a:buClr>
              <a:buSzPts val="1200"/>
              <a:buFont typeface="Roboto"/>
              <a:buChar char="●"/>
            </a:pPr>
            <a:r>
              <a:rPr lang="en" sz="1200">
                <a:solidFill>
                  <a:schemeClr val="lt2"/>
                </a:solidFill>
                <a:latin typeface="Roboto"/>
                <a:ea typeface="Roboto"/>
                <a:cs typeface="Roboto"/>
                <a:sym typeface="Roboto"/>
              </a:rPr>
              <a:t>The program credit structure is built is to include the foundation core, discipline linked engineering sciences, discipline core, discipline electives, open electives, project &amp; internships all which total to 151 credits and aside from that also require non-graded credits worth 11 credits. </a:t>
            </a:r>
            <a:endParaRPr sz="1200">
              <a:solidFill>
                <a:schemeClr val="lt2"/>
              </a:solidFill>
              <a:latin typeface="Roboto"/>
              <a:ea typeface="Roboto"/>
              <a:cs typeface="Roboto"/>
              <a:sym typeface="Roboto"/>
            </a:endParaRPr>
          </a:p>
          <a:p>
            <a:pPr marL="457200" lvl="0" indent="-304800" algn="l" rtl="0">
              <a:lnSpc>
                <a:spcPct val="150000"/>
              </a:lnSpc>
              <a:spcBef>
                <a:spcPts val="0"/>
              </a:spcBef>
              <a:spcAft>
                <a:spcPts val="0"/>
              </a:spcAft>
              <a:buClr>
                <a:schemeClr val="lt2"/>
              </a:buClr>
              <a:buSzPts val="1200"/>
              <a:buFont typeface="Roboto"/>
              <a:buChar char="●"/>
            </a:pPr>
            <a:r>
              <a:rPr lang="en" sz="1200">
                <a:solidFill>
                  <a:schemeClr val="lt2"/>
                </a:solidFill>
                <a:latin typeface="Roboto"/>
                <a:ea typeface="Roboto"/>
                <a:cs typeface="Roboto"/>
                <a:sym typeface="Roboto"/>
              </a:rPr>
              <a:t>The course structure consists of lectures, tutorials, practical hours. </a:t>
            </a:r>
            <a:endParaRPr sz="1200">
              <a:solidFill>
                <a:schemeClr val="lt2"/>
              </a:solidFill>
              <a:latin typeface="Roboto"/>
              <a:ea typeface="Roboto"/>
              <a:cs typeface="Roboto"/>
              <a:sym typeface="Roboto"/>
            </a:endParaRPr>
          </a:p>
          <a:p>
            <a:pPr marL="457200" lvl="0" indent="-304800" algn="l" rtl="0">
              <a:lnSpc>
                <a:spcPct val="150000"/>
              </a:lnSpc>
              <a:spcBef>
                <a:spcPts val="0"/>
              </a:spcBef>
              <a:spcAft>
                <a:spcPts val="0"/>
              </a:spcAft>
              <a:buClr>
                <a:schemeClr val="lt2"/>
              </a:buClr>
              <a:buSzPts val="1200"/>
              <a:buFont typeface="Roboto"/>
              <a:buChar char="●"/>
            </a:pPr>
            <a:r>
              <a:rPr lang="en" sz="1200">
                <a:solidFill>
                  <a:schemeClr val="lt2"/>
                </a:solidFill>
                <a:latin typeface="Roboto"/>
                <a:ea typeface="Roboto"/>
                <a:cs typeface="Roboto"/>
                <a:sym typeface="Roboto"/>
              </a:rPr>
              <a:t>Minimum credits per semester is 16 and maximum is 27 and one needs at least 20 credits if aiming for a GPA greater than 4.0.</a:t>
            </a:r>
            <a:endParaRPr sz="1200">
              <a:solidFill>
                <a:schemeClr val="lt2"/>
              </a:solidFill>
              <a:latin typeface="Roboto"/>
              <a:ea typeface="Roboto"/>
              <a:cs typeface="Roboto"/>
              <a:sym typeface="Roboto"/>
            </a:endParaRPr>
          </a:p>
          <a:p>
            <a:pPr marL="457200" lvl="0" indent="-304800" algn="l" rtl="0">
              <a:lnSpc>
                <a:spcPct val="150000"/>
              </a:lnSpc>
              <a:spcBef>
                <a:spcPts val="0"/>
              </a:spcBef>
              <a:spcAft>
                <a:spcPts val="0"/>
              </a:spcAft>
              <a:buClr>
                <a:schemeClr val="lt2"/>
              </a:buClr>
              <a:buSzPts val="1200"/>
              <a:buFont typeface="Roboto"/>
              <a:buChar char="●"/>
            </a:pPr>
            <a:r>
              <a:rPr lang="en" sz="1200">
                <a:solidFill>
                  <a:schemeClr val="lt2"/>
                </a:solidFill>
                <a:latin typeface="Roboto"/>
                <a:ea typeface="Roboto"/>
                <a:cs typeface="Roboto"/>
                <a:sym typeface="Roboto"/>
              </a:rPr>
              <a:t>For the first 3 days of a semester, the add/drop options are still open after which they close. One can withdraw from a course after CAT1</a:t>
            </a:r>
            <a:endParaRPr sz="1200">
              <a:solidFill>
                <a:schemeClr val="lt2"/>
              </a:solidFill>
              <a:latin typeface="Roboto"/>
              <a:ea typeface="Roboto"/>
              <a:cs typeface="Roboto"/>
              <a:sym typeface="Roboto"/>
            </a:endParaRPr>
          </a:p>
        </p:txBody>
      </p:sp>
      <p:sp>
        <p:nvSpPr>
          <p:cNvPr id="91" name="Google Shape;91;p17"/>
          <p:cNvSpPr txBox="1"/>
          <p:nvPr/>
        </p:nvSpPr>
        <p:spPr>
          <a:xfrm>
            <a:off x="5296475" y="769925"/>
            <a:ext cx="3774900" cy="4032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None/>
            </a:pPr>
            <a:r>
              <a:rPr lang="en" sz="1200">
                <a:solidFill>
                  <a:schemeClr val="lt2"/>
                </a:solidFill>
                <a:latin typeface="Roboto"/>
                <a:ea typeface="Roboto"/>
                <a:cs typeface="Roboto"/>
                <a:sym typeface="Roboto"/>
              </a:rPr>
              <a:t>Assessment structure includes CAT1 – 15%, CAT2 – 15%, 3 digital assignments – 30% and then the FAT for 40%. </a:t>
            </a:r>
            <a:endParaRPr sz="1200">
              <a:solidFill>
                <a:schemeClr val="lt2"/>
              </a:solidFill>
              <a:latin typeface="Roboto"/>
              <a:ea typeface="Roboto"/>
              <a:cs typeface="Roboto"/>
              <a:sym typeface="Roboto"/>
            </a:endParaRPr>
          </a:p>
          <a:p>
            <a:pPr marL="0" lvl="0" indent="0" algn="l" rtl="0">
              <a:lnSpc>
                <a:spcPct val="150000"/>
              </a:lnSpc>
              <a:spcBef>
                <a:spcPts val="1200"/>
              </a:spcBef>
              <a:spcAft>
                <a:spcPts val="0"/>
              </a:spcAft>
              <a:buNone/>
            </a:pPr>
            <a:r>
              <a:rPr lang="en" sz="1200">
                <a:solidFill>
                  <a:schemeClr val="lt2"/>
                </a:solidFill>
                <a:latin typeface="Roboto"/>
                <a:ea typeface="Roboto"/>
                <a:cs typeface="Roboto"/>
                <a:sym typeface="Roboto"/>
              </a:rPr>
              <a:t>A backlog is a N or F grade.</a:t>
            </a:r>
            <a:endParaRPr sz="1200">
              <a:solidFill>
                <a:schemeClr val="lt2"/>
              </a:solidFill>
              <a:latin typeface="Roboto"/>
              <a:ea typeface="Roboto"/>
              <a:cs typeface="Roboto"/>
              <a:sym typeface="Roboto"/>
            </a:endParaRPr>
          </a:p>
          <a:p>
            <a:pPr marL="0" lvl="0" indent="0" algn="l" rtl="0">
              <a:lnSpc>
                <a:spcPct val="150000"/>
              </a:lnSpc>
              <a:spcBef>
                <a:spcPts val="1200"/>
              </a:spcBef>
              <a:spcAft>
                <a:spcPts val="0"/>
              </a:spcAft>
              <a:buNone/>
            </a:pPr>
            <a:r>
              <a:rPr lang="en" sz="1200">
                <a:solidFill>
                  <a:schemeClr val="lt2"/>
                </a:solidFill>
                <a:latin typeface="Roboto"/>
                <a:ea typeface="Roboto"/>
                <a:cs typeface="Roboto"/>
                <a:sym typeface="Roboto"/>
              </a:rPr>
              <a:t> Audit courses one can take without minding the grade and is restricted to just one course per semester. </a:t>
            </a:r>
            <a:endParaRPr sz="1200">
              <a:solidFill>
                <a:schemeClr val="lt2"/>
              </a:solidFill>
              <a:latin typeface="Roboto"/>
              <a:ea typeface="Roboto"/>
              <a:cs typeface="Roboto"/>
              <a:sym typeface="Roboto"/>
            </a:endParaRPr>
          </a:p>
          <a:p>
            <a:pPr marL="0" lvl="0" indent="0" algn="l" rtl="0">
              <a:lnSpc>
                <a:spcPct val="150000"/>
              </a:lnSpc>
              <a:spcBef>
                <a:spcPts val="1200"/>
              </a:spcBef>
              <a:spcAft>
                <a:spcPts val="0"/>
              </a:spcAft>
              <a:buNone/>
            </a:pPr>
            <a:r>
              <a:rPr lang="en" sz="1200">
                <a:solidFill>
                  <a:schemeClr val="lt2"/>
                </a:solidFill>
                <a:latin typeface="Roboto"/>
                <a:ea typeface="Roboto"/>
                <a:cs typeface="Roboto"/>
                <a:sym typeface="Roboto"/>
              </a:rPr>
              <a:t>For a specialization you study 18-20 credits in a focused niche area on top of the 9+ credits of a discipline elective. </a:t>
            </a:r>
            <a:endParaRPr sz="1200">
              <a:solidFill>
                <a:schemeClr val="lt2"/>
              </a:solidFill>
              <a:latin typeface="Roboto"/>
              <a:ea typeface="Roboto"/>
              <a:cs typeface="Roboto"/>
              <a:sym typeface="Roboto"/>
            </a:endParaRPr>
          </a:p>
          <a:p>
            <a:pPr marL="0" lvl="0" indent="0" algn="l" rtl="0">
              <a:lnSpc>
                <a:spcPct val="150000"/>
              </a:lnSpc>
              <a:spcBef>
                <a:spcPts val="1200"/>
              </a:spcBef>
              <a:spcAft>
                <a:spcPts val="1200"/>
              </a:spcAft>
              <a:buNone/>
            </a:pPr>
            <a:r>
              <a:rPr lang="en" sz="1200">
                <a:solidFill>
                  <a:schemeClr val="lt2"/>
                </a:solidFill>
                <a:latin typeface="Roboto"/>
                <a:ea typeface="Roboto"/>
                <a:cs typeface="Roboto"/>
                <a:sym typeface="Roboto"/>
              </a:rPr>
              <a:t>A double major will require an extra 30 credits and will take beyond 4 years. </a:t>
            </a:r>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170200" y="104725"/>
            <a:ext cx="5618700" cy="5907300"/>
          </a:xfrm>
          <a:prstGeom prst="rect">
            <a:avLst/>
          </a:prstGeom>
        </p:spPr>
        <p:txBody>
          <a:bodyPr spcFirstLastPara="1" wrap="square" lIns="91425" tIns="91425" rIns="91425" bIns="91425" anchor="ctr" anchorCtr="0">
            <a:normAutofit fontScale="90000"/>
          </a:bodyPr>
          <a:lstStyle/>
          <a:p>
            <a:pPr marL="0" lvl="0" indent="0" algn="l" rtl="0">
              <a:lnSpc>
                <a:spcPct val="150000"/>
              </a:lnSpc>
              <a:spcBef>
                <a:spcPts val="1200"/>
              </a:spcBef>
              <a:spcAft>
                <a:spcPts val="0"/>
              </a:spcAft>
              <a:buNone/>
            </a:pPr>
            <a:r>
              <a:rPr lang="en" sz="1200" b="1" i="1" u="sng">
                <a:solidFill>
                  <a:schemeClr val="lt2"/>
                </a:solidFill>
                <a:latin typeface="Roboto"/>
                <a:ea typeface="Roboto"/>
                <a:cs typeface="Roboto"/>
                <a:sym typeface="Roboto"/>
              </a:rPr>
              <a:t>Grade Classifications</a:t>
            </a:r>
            <a:endParaRPr sz="1200" b="1" i="1" u="sng">
              <a:solidFill>
                <a:schemeClr val="lt2"/>
              </a:solidFill>
              <a:latin typeface="Roboto"/>
              <a:ea typeface="Roboto"/>
              <a:cs typeface="Roboto"/>
              <a:sym typeface="Roboto"/>
            </a:endParaRPr>
          </a:p>
          <a:p>
            <a:pPr marL="0" lvl="0" indent="0" algn="l" rtl="0">
              <a:lnSpc>
                <a:spcPct val="150000"/>
              </a:lnSpc>
              <a:spcBef>
                <a:spcPts val="1200"/>
              </a:spcBef>
              <a:spcAft>
                <a:spcPts val="0"/>
              </a:spcAft>
              <a:buNone/>
            </a:pPr>
            <a:r>
              <a:rPr lang="en" sz="1200">
                <a:solidFill>
                  <a:schemeClr val="lt2"/>
                </a:solidFill>
                <a:latin typeface="Roboto"/>
                <a:ea typeface="Roboto"/>
                <a:cs typeface="Roboto"/>
                <a:sym typeface="Roboto"/>
              </a:rPr>
              <a:t>In format: Grade – Grade Point – P/F</a:t>
            </a:r>
            <a:endParaRPr sz="1200">
              <a:solidFill>
                <a:schemeClr val="lt2"/>
              </a:solidFill>
              <a:latin typeface="Roboto"/>
              <a:ea typeface="Roboto"/>
              <a:cs typeface="Roboto"/>
              <a:sym typeface="Roboto"/>
            </a:endParaRPr>
          </a:p>
          <a:p>
            <a:pPr marL="0" lvl="0" indent="0" algn="l" rtl="0">
              <a:lnSpc>
                <a:spcPct val="150000"/>
              </a:lnSpc>
              <a:spcBef>
                <a:spcPts val="1200"/>
              </a:spcBef>
              <a:spcAft>
                <a:spcPts val="0"/>
              </a:spcAft>
              <a:buNone/>
            </a:pPr>
            <a:r>
              <a:rPr lang="en" sz="1200">
                <a:solidFill>
                  <a:schemeClr val="lt2"/>
                </a:solidFill>
                <a:latin typeface="Roboto"/>
                <a:ea typeface="Roboto"/>
                <a:cs typeface="Roboto"/>
                <a:sym typeface="Roboto"/>
              </a:rPr>
              <a:t>S – 10 – PASS</a:t>
            </a:r>
            <a:endParaRPr sz="1200">
              <a:solidFill>
                <a:schemeClr val="lt2"/>
              </a:solidFill>
              <a:latin typeface="Roboto"/>
              <a:ea typeface="Roboto"/>
              <a:cs typeface="Roboto"/>
              <a:sym typeface="Roboto"/>
            </a:endParaRPr>
          </a:p>
          <a:p>
            <a:pPr marL="0" lvl="0" indent="0" algn="l" rtl="0">
              <a:lnSpc>
                <a:spcPct val="150000"/>
              </a:lnSpc>
              <a:spcBef>
                <a:spcPts val="1200"/>
              </a:spcBef>
              <a:spcAft>
                <a:spcPts val="0"/>
              </a:spcAft>
              <a:buNone/>
            </a:pPr>
            <a:r>
              <a:rPr lang="en" sz="1200">
                <a:solidFill>
                  <a:schemeClr val="lt2"/>
                </a:solidFill>
                <a:latin typeface="Roboto"/>
                <a:ea typeface="Roboto"/>
                <a:cs typeface="Roboto"/>
                <a:sym typeface="Roboto"/>
              </a:rPr>
              <a:t>A – 9 – PASS</a:t>
            </a:r>
            <a:endParaRPr sz="1200">
              <a:solidFill>
                <a:schemeClr val="lt2"/>
              </a:solidFill>
              <a:latin typeface="Roboto"/>
              <a:ea typeface="Roboto"/>
              <a:cs typeface="Roboto"/>
              <a:sym typeface="Roboto"/>
            </a:endParaRPr>
          </a:p>
          <a:p>
            <a:pPr marL="0" lvl="0" indent="0" algn="l" rtl="0">
              <a:lnSpc>
                <a:spcPct val="150000"/>
              </a:lnSpc>
              <a:spcBef>
                <a:spcPts val="1200"/>
              </a:spcBef>
              <a:spcAft>
                <a:spcPts val="0"/>
              </a:spcAft>
              <a:buNone/>
            </a:pPr>
            <a:r>
              <a:rPr lang="en" sz="1200">
                <a:solidFill>
                  <a:schemeClr val="lt2"/>
                </a:solidFill>
                <a:latin typeface="Roboto"/>
                <a:ea typeface="Roboto"/>
                <a:cs typeface="Roboto"/>
                <a:sym typeface="Roboto"/>
              </a:rPr>
              <a:t>B – 8 – PASS</a:t>
            </a:r>
            <a:endParaRPr sz="1200">
              <a:solidFill>
                <a:schemeClr val="lt2"/>
              </a:solidFill>
              <a:latin typeface="Roboto"/>
              <a:ea typeface="Roboto"/>
              <a:cs typeface="Roboto"/>
              <a:sym typeface="Roboto"/>
            </a:endParaRPr>
          </a:p>
          <a:p>
            <a:pPr marL="0" lvl="0" indent="0" algn="l" rtl="0">
              <a:lnSpc>
                <a:spcPct val="150000"/>
              </a:lnSpc>
              <a:spcBef>
                <a:spcPts val="1200"/>
              </a:spcBef>
              <a:spcAft>
                <a:spcPts val="0"/>
              </a:spcAft>
              <a:buNone/>
            </a:pPr>
            <a:r>
              <a:rPr lang="en" sz="1200">
                <a:solidFill>
                  <a:schemeClr val="lt2"/>
                </a:solidFill>
                <a:latin typeface="Roboto"/>
                <a:ea typeface="Roboto"/>
                <a:cs typeface="Roboto"/>
                <a:sym typeface="Roboto"/>
              </a:rPr>
              <a:t>C – 7 – PASS</a:t>
            </a:r>
            <a:endParaRPr sz="1200">
              <a:solidFill>
                <a:schemeClr val="lt2"/>
              </a:solidFill>
              <a:latin typeface="Roboto"/>
              <a:ea typeface="Roboto"/>
              <a:cs typeface="Roboto"/>
              <a:sym typeface="Roboto"/>
            </a:endParaRPr>
          </a:p>
          <a:p>
            <a:pPr marL="0" lvl="0" indent="0" algn="l" rtl="0">
              <a:lnSpc>
                <a:spcPct val="150000"/>
              </a:lnSpc>
              <a:spcBef>
                <a:spcPts val="1200"/>
              </a:spcBef>
              <a:spcAft>
                <a:spcPts val="0"/>
              </a:spcAft>
              <a:buNone/>
            </a:pPr>
            <a:r>
              <a:rPr lang="en" sz="1200">
                <a:solidFill>
                  <a:schemeClr val="lt2"/>
                </a:solidFill>
                <a:latin typeface="Roboto"/>
                <a:ea typeface="Roboto"/>
                <a:cs typeface="Roboto"/>
                <a:sym typeface="Roboto"/>
              </a:rPr>
              <a:t>D – 6 – PASS</a:t>
            </a:r>
            <a:endParaRPr sz="1200">
              <a:solidFill>
                <a:schemeClr val="lt2"/>
              </a:solidFill>
              <a:latin typeface="Roboto"/>
              <a:ea typeface="Roboto"/>
              <a:cs typeface="Roboto"/>
              <a:sym typeface="Roboto"/>
            </a:endParaRPr>
          </a:p>
          <a:p>
            <a:pPr marL="0" lvl="0" indent="0" algn="l" rtl="0">
              <a:lnSpc>
                <a:spcPct val="150000"/>
              </a:lnSpc>
              <a:spcBef>
                <a:spcPts val="1200"/>
              </a:spcBef>
              <a:spcAft>
                <a:spcPts val="0"/>
              </a:spcAft>
              <a:buNone/>
            </a:pPr>
            <a:r>
              <a:rPr lang="en" sz="1200">
                <a:solidFill>
                  <a:schemeClr val="lt2"/>
                </a:solidFill>
                <a:latin typeface="Roboto"/>
                <a:ea typeface="Roboto"/>
                <a:cs typeface="Roboto"/>
                <a:sym typeface="Roboto"/>
              </a:rPr>
              <a:t>E – 5 – PASS</a:t>
            </a:r>
            <a:endParaRPr sz="1200">
              <a:solidFill>
                <a:schemeClr val="lt2"/>
              </a:solidFill>
              <a:latin typeface="Roboto"/>
              <a:ea typeface="Roboto"/>
              <a:cs typeface="Roboto"/>
              <a:sym typeface="Roboto"/>
            </a:endParaRPr>
          </a:p>
          <a:p>
            <a:pPr marL="0" lvl="0" indent="0" algn="l" rtl="0">
              <a:lnSpc>
                <a:spcPct val="150000"/>
              </a:lnSpc>
              <a:spcBef>
                <a:spcPts val="1200"/>
              </a:spcBef>
              <a:spcAft>
                <a:spcPts val="0"/>
              </a:spcAft>
              <a:buNone/>
            </a:pPr>
            <a:r>
              <a:rPr lang="en" sz="1200">
                <a:solidFill>
                  <a:schemeClr val="lt2"/>
                </a:solidFill>
                <a:latin typeface="Roboto"/>
                <a:ea typeface="Roboto"/>
                <a:cs typeface="Roboto"/>
                <a:sym typeface="Roboto"/>
              </a:rPr>
              <a:t>F – 0 – FAIL (haven’t scored min marks)</a:t>
            </a:r>
            <a:endParaRPr sz="1200">
              <a:solidFill>
                <a:schemeClr val="lt2"/>
              </a:solidFill>
              <a:latin typeface="Roboto"/>
              <a:ea typeface="Roboto"/>
              <a:cs typeface="Roboto"/>
              <a:sym typeface="Roboto"/>
            </a:endParaRPr>
          </a:p>
          <a:p>
            <a:pPr marL="0" lvl="0" indent="0" algn="l" rtl="0">
              <a:lnSpc>
                <a:spcPct val="150000"/>
              </a:lnSpc>
              <a:spcBef>
                <a:spcPts val="1200"/>
              </a:spcBef>
              <a:spcAft>
                <a:spcPts val="0"/>
              </a:spcAft>
              <a:buNone/>
            </a:pPr>
            <a:r>
              <a:rPr lang="en" sz="1200">
                <a:solidFill>
                  <a:schemeClr val="lt2"/>
                </a:solidFill>
                <a:latin typeface="Roboto"/>
                <a:ea typeface="Roboto"/>
                <a:cs typeface="Roboto"/>
                <a:sym typeface="Roboto"/>
              </a:rPr>
              <a:t>N – 0 – FAIL (haven’t cleared a component)</a:t>
            </a:r>
            <a:endParaRPr sz="1200">
              <a:solidFill>
                <a:schemeClr val="lt2"/>
              </a:solidFill>
              <a:latin typeface="Roboto"/>
              <a:ea typeface="Roboto"/>
              <a:cs typeface="Roboto"/>
              <a:sym typeface="Roboto"/>
            </a:endParaRPr>
          </a:p>
          <a:p>
            <a:pPr marL="0" lvl="0" indent="0" algn="l" rtl="0">
              <a:lnSpc>
                <a:spcPct val="150000"/>
              </a:lnSpc>
              <a:spcBef>
                <a:spcPts val="1200"/>
              </a:spcBef>
              <a:spcAft>
                <a:spcPts val="0"/>
              </a:spcAft>
              <a:buNone/>
            </a:pPr>
            <a:r>
              <a:rPr lang="en" sz="1200">
                <a:solidFill>
                  <a:schemeClr val="lt2"/>
                </a:solidFill>
                <a:latin typeface="Roboto"/>
                <a:ea typeface="Roboto"/>
                <a:cs typeface="Roboto"/>
                <a:sym typeface="Roboto"/>
              </a:rPr>
              <a:t>W – withdrew</a:t>
            </a:r>
            <a:endParaRPr sz="1200">
              <a:solidFill>
                <a:schemeClr val="lt2"/>
              </a:solidFill>
              <a:latin typeface="Roboto"/>
              <a:ea typeface="Roboto"/>
              <a:cs typeface="Roboto"/>
              <a:sym typeface="Roboto"/>
            </a:endParaRPr>
          </a:p>
          <a:p>
            <a:pPr marL="0" lvl="0" indent="0" algn="l" rtl="0">
              <a:lnSpc>
                <a:spcPct val="150000"/>
              </a:lnSpc>
              <a:spcBef>
                <a:spcPts val="1200"/>
              </a:spcBef>
              <a:spcAft>
                <a:spcPts val="0"/>
              </a:spcAft>
              <a:buNone/>
            </a:pPr>
            <a:r>
              <a:rPr lang="en" sz="1200">
                <a:solidFill>
                  <a:schemeClr val="lt2"/>
                </a:solidFill>
                <a:latin typeface="Roboto"/>
                <a:ea typeface="Roboto"/>
                <a:cs typeface="Roboto"/>
                <a:sym typeface="Roboto"/>
              </a:rPr>
              <a:t>U – successfully completed an audit course</a:t>
            </a:r>
            <a:endParaRPr sz="1200">
              <a:solidFill>
                <a:schemeClr val="lt2"/>
              </a:solidFill>
              <a:latin typeface="Roboto"/>
              <a:ea typeface="Roboto"/>
              <a:cs typeface="Roboto"/>
              <a:sym typeface="Roboto"/>
            </a:endParaRPr>
          </a:p>
          <a:p>
            <a:pPr marL="0" lvl="0" indent="0" algn="l" rtl="0">
              <a:lnSpc>
                <a:spcPct val="150000"/>
              </a:lnSpc>
              <a:spcBef>
                <a:spcPts val="1200"/>
              </a:spcBef>
              <a:spcAft>
                <a:spcPts val="0"/>
              </a:spcAft>
              <a:buNone/>
            </a:pPr>
            <a:r>
              <a:rPr lang="en" sz="1200">
                <a:solidFill>
                  <a:schemeClr val="lt2"/>
                </a:solidFill>
                <a:latin typeface="Roboto"/>
                <a:ea typeface="Roboto"/>
                <a:cs typeface="Roboto"/>
                <a:sym typeface="Roboto"/>
              </a:rPr>
              <a:t>Y – yet to complete the course component</a:t>
            </a:r>
            <a:endParaRPr sz="1200">
              <a:solidFill>
                <a:schemeClr val="lt2"/>
              </a:solidFill>
              <a:latin typeface="Roboto"/>
              <a:ea typeface="Roboto"/>
              <a:cs typeface="Roboto"/>
              <a:sym typeface="Roboto"/>
            </a:endParaRPr>
          </a:p>
          <a:p>
            <a:pPr marL="0" lvl="0" indent="0" algn="l" rtl="0">
              <a:spcBef>
                <a:spcPts val="1200"/>
              </a:spcBef>
              <a:spcAft>
                <a:spcPts val="0"/>
              </a:spcAft>
              <a:buNone/>
            </a:pPr>
            <a:endParaRPr/>
          </a:p>
        </p:txBody>
      </p:sp>
      <p:sp>
        <p:nvSpPr>
          <p:cNvPr id="97" name="Google Shape;97;p18"/>
          <p:cNvSpPr txBox="1"/>
          <p:nvPr/>
        </p:nvSpPr>
        <p:spPr>
          <a:xfrm>
            <a:off x="3306525" y="28525"/>
            <a:ext cx="5388300" cy="19146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1200"/>
              </a:spcBef>
              <a:spcAft>
                <a:spcPts val="0"/>
              </a:spcAft>
              <a:buNone/>
            </a:pPr>
            <a:r>
              <a:rPr lang="en" sz="1200" b="1" i="1" u="sng">
                <a:solidFill>
                  <a:srgbClr val="9DDAD4"/>
                </a:solidFill>
                <a:latin typeface="Roboto"/>
                <a:ea typeface="Roboto"/>
                <a:cs typeface="Roboto"/>
                <a:sym typeface="Roboto"/>
              </a:rPr>
              <a:t>Grade System</a:t>
            </a:r>
            <a:endParaRPr sz="1200" b="1" i="1" u="sng">
              <a:solidFill>
                <a:srgbClr val="9DDAD4"/>
              </a:solidFill>
              <a:latin typeface="Roboto"/>
              <a:ea typeface="Roboto"/>
              <a:cs typeface="Roboto"/>
              <a:sym typeface="Roboto"/>
            </a:endParaRPr>
          </a:p>
          <a:p>
            <a:pPr marL="0" lvl="0" indent="0" algn="l" rtl="0">
              <a:lnSpc>
                <a:spcPct val="150000"/>
              </a:lnSpc>
              <a:spcBef>
                <a:spcPts val="1200"/>
              </a:spcBef>
              <a:spcAft>
                <a:spcPts val="0"/>
              </a:spcAft>
              <a:buNone/>
            </a:pPr>
            <a:r>
              <a:rPr lang="en" sz="1200">
                <a:solidFill>
                  <a:srgbClr val="9DDAD4"/>
                </a:solidFill>
                <a:latin typeface="Roboto"/>
                <a:ea typeface="Roboto"/>
                <a:cs typeface="Roboto"/>
                <a:sym typeface="Roboto"/>
              </a:rPr>
              <a:t>Absolute grading is taken if the class strength is less or equal to 10 students or else relative grading is taken. Grade classification for a relative grading system is shown below:</a:t>
            </a:r>
            <a:endParaRPr sz="1200">
              <a:solidFill>
                <a:srgbClr val="9DDAD4"/>
              </a:solidFill>
              <a:latin typeface="Roboto"/>
              <a:ea typeface="Roboto"/>
              <a:cs typeface="Roboto"/>
              <a:sym typeface="Roboto"/>
            </a:endParaRPr>
          </a:p>
          <a:p>
            <a:pPr marL="0" lvl="0" indent="0" algn="l" rtl="0">
              <a:lnSpc>
                <a:spcPct val="150000"/>
              </a:lnSpc>
              <a:spcBef>
                <a:spcPts val="1200"/>
              </a:spcBef>
              <a:spcAft>
                <a:spcPts val="1200"/>
              </a:spcAft>
              <a:buNone/>
            </a:pPr>
            <a:endParaRPr sz="1200">
              <a:solidFill>
                <a:srgbClr val="9DDAD4"/>
              </a:solidFill>
              <a:latin typeface="Roboto"/>
              <a:ea typeface="Roboto"/>
              <a:cs typeface="Roboto"/>
              <a:sym typeface="Roboto"/>
            </a:endParaRPr>
          </a:p>
        </p:txBody>
      </p:sp>
      <p:pic>
        <p:nvPicPr>
          <p:cNvPr id="98" name="Google Shape;98;p18"/>
          <p:cNvPicPr preferRelativeResize="0"/>
          <p:nvPr/>
        </p:nvPicPr>
        <p:blipFill>
          <a:blip r:embed="rId3">
            <a:alphaModFix/>
          </a:blip>
          <a:stretch>
            <a:fillRect/>
          </a:stretch>
        </p:blipFill>
        <p:spPr>
          <a:xfrm>
            <a:off x="4031125" y="1410375"/>
            <a:ext cx="4063776" cy="1524650"/>
          </a:xfrm>
          <a:prstGeom prst="rect">
            <a:avLst/>
          </a:prstGeom>
          <a:noFill/>
          <a:ln>
            <a:noFill/>
          </a:ln>
        </p:spPr>
      </p:pic>
      <p:sp>
        <p:nvSpPr>
          <p:cNvPr id="99" name="Google Shape;99;p18"/>
          <p:cNvSpPr txBox="1"/>
          <p:nvPr/>
        </p:nvSpPr>
        <p:spPr>
          <a:xfrm>
            <a:off x="6164025" y="3364100"/>
            <a:ext cx="2949300" cy="1077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None/>
            </a:pPr>
            <a:r>
              <a:rPr lang="en" sz="1200" b="1" i="1" u="sng">
                <a:solidFill>
                  <a:schemeClr val="lt2"/>
                </a:solidFill>
                <a:latin typeface="Roboto"/>
                <a:ea typeface="Roboto"/>
                <a:cs typeface="Roboto"/>
                <a:sym typeface="Roboto"/>
              </a:rPr>
              <a:t>Other Facilities Provided</a:t>
            </a:r>
            <a:endParaRPr sz="1200" b="1" i="1" u="sng">
              <a:solidFill>
                <a:schemeClr val="lt2"/>
              </a:solidFill>
              <a:latin typeface="Roboto"/>
              <a:ea typeface="Roboto"/>
              <a:cs typeface="Roboto"/>
              <a:sym typeface="Roboto"/>
            </a:endParaRPr>
          </a:p>
          <a:p>
            <a:pPr marL="0" lvl="0" indent="0" algn="l" rtl="0">
              <a:lnSpc>
                <a:spcPct val="150000"/>
              </a:lnSpc>
              <a:spcBef>
                <a:spcPts val="1200"/>
              </a:spcBef>
              <a:spcAft>
                <a:spcPts val="1200"/>
              </a:spcAft>
              <a:buNone/>
            </a:pPr>
            <a:r>
              <a:rPr lang="en" sz="1200">
                <a:solidFill>
                  <a:schemeClr val="lt2"/>
                </a:solidFill>
                <a:latin typeface="Roboto"/>
                <a:ea typeface="Roboto"/>
                <a:cs typeface="Roboto"/>
                <a:sym typeface="Roboto"/>
              </a:rPr>
              <a:t>These include revaluation, REFAT, scribe, transcripts in VTOP and grade sheets.</a:t>
            </a:r>
            <a:endParaRPr sz="1200">
              <a:solidFill>
                <a:schemeClr val="lt2"/>
              </a:solidFill>
              <a:latin typeface="Roboto"/>
              <a:ea typeface="Roboto"/>
              <a:cs typeface="Roboto"/>
              <a:sym typeface="Roboto"/>
            </a:endParaRPr>
          </a:p>
        </p:txBody>
      </p:sp>
      <p:pic>
        <p:nvPicPr>
          <p:cNvPr id="100" name="Google Shape;100;p18"/>
          <p:cNvPicPr preferRelativeResize="0"/>
          <p:nvPr/>
        </p:nvPicPr>
        <p:blipFill>
          <a:blip r:embed="rId4">
            <a:alphaModFix/>
          </a:blip>
          <a:stretch>
            <a:fillRect/>
          </a:stretch>
        </p:blipFill>
        <p:spPr>
          <a:xfrm>
            <a:off x="3073068" y="3058250"/>
            <a:ext cx="2949300" cy="1966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87900" y="296900"/>
            <a:ext cx="8368200" cy="867000"/>
          </a:xfrm>
          <a:prstGeom prst="rect">
            <a:avLst/>
          </a:prstGeom>
        </p:spPr>
        <p:txBody>
          <a:bodyPr spcFirstLastPara="1" wrap="square" lIns="91425" tIns="91425" rIns="91425" bIns="91425" anchor="b" anchorCtr="0">
            <a:noAutofit/>
          </a:bodyPr>
          <a:lstStyle/>
          <a:p>
            <a:pPr marL="0" lvl="0" indent="0" algn="l" rtl="0">
              <a:lnSpc>
                <a:spcPct val="150000"/>
              </a:lnSpc>
              <a:spcBef>
                <a:spcPts val="1200"/>
              </a:spcBef>
              <a:spcAft>
                <a:spcPts val="1200"/>
              </a:spcAft>
              <a:buNone/>
            </a:pPr>
            <a:r>
              <a:rPr lang="en" sz="2000"/>
              <a:t>CHAPTER 3: LEARNINGS DURING THE DISCIPLINE-SPECIFIC PROGRAM</a:t>
            </a:r>
            <a:endParaRPr sz="2000"/>
          </a:p>
        </p:txBody>
      </p:sp>
      <p:sp>
        <p:nvSpPr>
          <p:cNvPr id="106" name="Google Shape;106;p19"/>
          <p:cNvSpPr txBox="1">
            <a:spLocks noGrp="1"/>
          </p:cNvSpPr>
          <p:nvPr>
            <p:ph type="body" idx="1"/>
          </p:nvPr>
        </p:nvSpPr>
        <p:spPr>
          <a:xfrm>
            <a:off x="173500" y="1166688"/>
            <a:ext cx="4929300" cy="38319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1400" b="1" dirty="0">
                <a:solidFill>
                  <a:srgbClr val="9DDAD4"/>
                </a:solidFill>
              </a:rPr>
              <a:t>1.</a:t>
            </a:r>
            <a:r>
              <a:rPr lang="en" sz="900" b="1" dirty="0">
                <a:solidFill>
                  <a:srgbClr val="9DDAD4"/>
                </a:solidFill>
              </a:rPr>
              <a:t>  </a:t>
            </a:r>
            <a:r>
              <a:rPr lang="en" sz="1400" b="1" dirty="0">
                <a:solidFill>
                  <a:srgbClr val="9DDAD4"/>
                </a:solidFill>
              </a:rPr>
              <a:t>SAP During Pandemic</a:t>
            </a:r>
            <a:endParaRPr sz="1400" b="1" dirty="0">
              <a:solidFill>
                <a:srgbClr val="9DDAD4"/>
              </a:solidFill>
            </a:endParaRPr>
          </a:p>
          <a:p>
            <a:pPr marL="0" lvl="0" indent="0" algn="l" rtl="0">
              <a:lnSpc>
                <a:spcPct val="100000"/>
              </a:lnSpc>
              <a:spcBef>
                <a:spcPts val="1200"/>
              </a:spcBef>
              <a:spcAft>
                <a:spcPts val="0"/>
              </a:spcAft>
              <a:buNone/>
            </a:pPr>
            <a:r>
              <a:rPr lang="en" sz="1200" dirty="0">
                <a:solidFill>
                  <a:schemeClr val="lt2"/>
                </a:solidFill>
              </a:rPr>
              <a:t>The virtual internship in universities </a:t>
            </a:r>
            <a:endParaRPr sz="1200" dirty="0">
              <a:solidFill>
                <a:schemeClr val="lt2"/>
              </a:solidFill>
            </a:endParaRPr>
          </a:p>
          <a:p>
            <a:pPr marL="0" lvl="0" indent="0" algn="l" rtl="0">
              <a:lnSpc>
                <a:spcPct val="100000"/>
              </a:lnSpc>
              <a:spcBef>
                <a:spcPts val="1200"/>
              </a:spcBef>
              <a:spcAft>
                <a:spcPts val="0"/>
              </a:spcAft>
              <a:buNone/>
            </a:pPr>
            <a:r>
              <a:rPr lang="en" sz="1200" dirty="0">
                <a:solidFill>
                  <a:schemeClr val="lt2"/>
                </a:solidFill>
              </a:rPr>
              <a:t>abroad/ industries was still </a:t>
            </a:r>
            <a:endParaRPr sz="1200" dirty="0">
              <a:solidFill>
                <a:schemeClr val="lt2"/>
              </a:solidFill>
            </a:endParaRPr>
          </a:p>
          <a:p>
            <a:pPr marL="0" lvl="0" indent="0" algn="l" rtl="0">
              <a:lnSpc>
                <a:spcPct val="100000"/>
              </a:lnSpc>
              <a:spcBef>
                <a:spcPts val="1200"/>
              </a:spcBef>
              <a:spcAft>
                <a:spcPts val="0"/>
              </a:spcAft>
              <a:buNone/>
            </a:pPr>
            <a:r>
              <a:rPr lang="en" sz="1200" dirty="0">
                <a:solidFill>
                  <a:schemeClr val="lt2"/>
                </a:solidFill>
              </a:rPr>
              <a:t>conducted </a:t>
            </a:r>
            <a:endParaRPr sz="1400" b="1" dirty="0">
              <a:solidFill>
                <a:srgbClr val="9DDAD4"/>
              </a:solidFill>
            </a:endParaRPr>
          </a:p>
          <a:p>
            <a:pPr marL="0" lvl="0" indent="0" algn="l" rtl="0">
              <a:lnSpc>
                <a:spcPct val="150000"/>
              </a:lnSpc>
              <a:spcBef>
                <a:spcPts val="1200"/>
              </a:spcBef>
              <a:spcAft>
                <a:spcPts val="0"/>
              </a:spcAft>
              <a:buNone/>
            </a:pPr>
            <a:r>
              <a:rPr lang="en" sz="1400" b="1" dirty="0">
                <a:solidFill>
                  <a:srgbClr val="9DDAD4"/>
                </a:solidFill>
              </a:rPr>
              <a:t>2.</a:t>
            </a:r>
            <a:r>
              <a:rPr lang="en" sz="900" b="1" dirty="0">
                <a:solidFill>
                  <a:srgbClr val="9DDAD4"/>
                </a:solidFill>
              </a:rPr>
              <a:t>  </a:t>
            </a:r>
            <a:r>
              <a:rPr lang="en" sz="1400" b="1" dirty="0">
                <a:solidFill>
                  <a:srgbClr val="9DDAD4"/>
                </a:solidFill>
              </a:rPr>
              <a:t>Capstone Project</a:t>
            </a:r>
            <a:endParaRPr sz="1400" b="1" dirty="0">
              <a:solidFill>
                <a:srgbClr val="9DDAD4"/>
              </a:solidFill>
            </a:endParaRPr>
          </a:p>
          <a:p>
            <a:pPr marL="0" lvl="0" indent="0" algn="l" rtl="0">
              <a:lnSpc>
                <a:spcPct val="150000"/>
              </a:lnSpc>
              <a:spcBef>
                <a:spcPts val="1200"/>
              </a:spcBef>
              <a:spcAft>
                <a:spcPts val="0"/>
              </a:spcAft>
              <a:buNone/>
            </a:pPr>
            <a:r>
              <a:rPr lang="en" sz="1400" dirty="0">
                <a:solidFill>
                  <a:schemeClr val="lt2"/>
                </a:solidFill>
              </a:rPr>
              <a:t>Through the Capstone project, the student is expected to get prepared for engineering practice in the relevant industry.</a:t>
            </a:r>
            <a:endParaRPr sz="1400" dirty="0">
              <a:solidFill>
                <a:schemeClr val="lt2"/>
              </a:solidFill>
            </a:endParaRPr>
          </a:p>
          <a:p>
            <a:pPr marL="0" lvl="0" indent="0" algn="l" rtl="0">
              <a:lnSpc>
                <a:spcPct val="150000"/>
              </a:lnSpc>
              <a:spcBef>
                <a:spcPts val="1200"/>
              </a:spcBef>
              <a:spcAft>
                <a:spcPts val="0"/>
              </a:spcAft>
              <a:buNone/>
            </a:pPr>
            <a:r>
              <a:rPr lang="en" sz="1400" dirty="0">
                <a:solidFill>
                  <a:schemeClr val="lt2"/>
                </a:solidFill>
                <a:latin typeface="Arial"/>
                <a:ea typeface="Arial"/>
                <a:cs typeface="Arial"/>
                <a:sym typeface="Arial"/>
              </a:rPr>
              <a:t>The project can be an individual work or a group project with a maximum of 3 members.</a:t>
            </a:r>
            <a:endParaRPr sz="1400" dirty="0">
              <a:solidFill>
                <a:schemeClr val="lt2"/>
              </a:solidFill>
              <a:latin typeface="Arial"/>
              <a:ea typeface="Arial"/>
              <a:cs typeface="Arial"/>
              <a:sym typeface="Arial"/>
            </a:endParaRPr>
          </a:p>
          <a:p>
            <a:pPr marL="0" lvl="0" indent="0" algn="l" rtl="0">
              <a:spcBef>
                <a:spcPts val="1200"/>
              </a:spcBef>
              <a:spcAft>
                <a:spcPts val="1200"/>
              </a:spcAft>
              <a:buNone/>
            </a:pPr>
            <a:endParaRPr dirty="0"/>
          </a:p>
        </p:txBody>
      </p:sp>
      <p:sp>
        <p:nvSpPr>
          <p:cNvPr id="107" name="Google Shape;107;p19"/>
          <p:cNvSpPr txBox="1"/>
          <p:nvPr/>
        </p:nvSpPr>
        <p:spPr>
          <a:xfrm>
            <a:off x="4466064" y="256234"/>
            <a:ext cx="3000000" cy="415500"/>
          </a:xfrm>
          <a:prstGeom prst="rect">
            <a:avLst/>
          </a:prstGeom>
          <a:noFill/>
          <a:ln>
            <a:noFill/>
          </a:ln>
        </p:spPr>
        <p:txBody>
          <a:bodyPr spcFirstLastPara="1" wrap="square" lIns="91425" tIns="91425" rIns="91425" bIns="91425" anchor="t" anchorCtr="0">
            <a:spAutoFit/>
          </a:bodyPr>
          <a:lstStyle/>
          <a:p>
            <a:pPr marL="685800" lvl="0" indent="0" algn="l" rtl="0">
              <a:lnSpc>
                <a:spcPct val="150000"/>
              </a:lnSpc>
              <a:spcBef>
                <a:spcPts val="1200"/>
              </a:spcBef>
              <a:spcAft>
                <a:spcPts val="1200"/>
              </a:spcAft>
              <a:buNone/>
            </a:pPr>
            <a:r>
              <a:rPr lang="en" sz="1500" b="1" u="sng" dirty="0">
                <a:solidFill>
                  <a:srgbClr val="9DDAD4"/>
                </a:solidFill>
                <a:latin typeface="Roboto"/>
                <a:ea typeface="Roboto"/>
                <a:cs typeface="Roboto"/>
                <a:sym typeface="Roboto"/>
              </a:rPr>
              <a:t>Schedule for the Review</a:t>
            </a:r>
            <a:endParaRPr sz="1500" b="1" u="sng" dirty="0">
              <a:solidFill>
                <a:srgbClr val="9DDAD4"/>
              </a:solidFill>
              <a:latin typeface="Roboto"/>
              <a:ea typeface="Roboto"/>
              <a:cs typeface="Roboto"/>
              <a:sym typeface="Roboto"/>
            </a:endParaRPr>
          </a:p>
        </p:txBody>
      </p:sp>
      <p:pic>
        <p:nvPicPr>
          <p:cNvPr id="108" name="Google Shape;108;p19"/>
          <p:cNvPicPr preferRelativeResize="0"/>
          <p:nvPr/>
        </p:nvPicPr>
        <p:blipFill>
          <a:blip r:embed="rId3">
            <a:alphaModFix/>
          </a:blip>
          <a:stretch>
            <a:fillRect/>
          </a:stretch>
        </p:blipFill>
        <p:spPr>
          <a:xfrm>
            <a:off x="5233775" y="865982"/>
            <a:ext cx="3788424" cy="2335324"/>
          </a:xfrm>
          <a:prstGeom prst="rect">
            <a:avLst/>
          </a:prstGeom>
          <a:noFill/>
          <a:ln>
            <a:noFill/>
          </a:ln>
        </p:spPr>
      </p:pic>
      <p:pic>
        <p:nvPicPr>
          <p:cNvPr id="109" name="Google Shape;109;p19"/>
          <p:cNvPicPr preferRelativeResize="0"/>
          <p:nvPr/>
        </p:nvPicPr>
        <p:blipFill>
          <a:blip r:embed="rId4">
            <a:alphaModFix/>
          </a:blip>
          <a:stretch>
            <a:fillRect/>
          </a:stretch>
        </p:blipFill>
        <p:spPr>
          <a:xfrm>
            <a:off x="2724825" y="885125"/>
            <a:ext cx="2204400" cy="2204400"/>
          </a:xfrm>
          <a:prstGeom prst="rect">
            <a:avLst/>
          </a:prstGeom>
          <a:noFill/>
          <a:ln>
            <a:noFill/>
          </a:ln>
        </p:spPr>
      </p:pic>
      <p:sp>
        <p:nvSpPr>
          <p:cNvPr id="110" name="Google Shape;110;p19"/>
          <p:cNvSpPr txBox="1"/>
          <p:nvPr/>
        </p:nvSpPr>
        <p:spPr>
          <a:xfrm>
            <a:off x="5233775" y="3252502"/>
            <a:ext cx="3858300" cy="1693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1200"/>
              </a:spcAft>
              <a:buNone/>
            </a:pPr>
            <a:r>
              <a:rPr lang="en" dirty="0">
                <a:solidFill>
                  <a:schemeClr val="lt2"/>
                </a:solidFill>
              </a:rPr>
              <a:t>The project can be carried inside or outside the university, in any relevant industry/ organisation/ institution on the recommendation and approval of the Dean of the school.</a:t>
            </a:r>
            <a:endParaRPr dirty="0">
              <a:solidFill>
                <a:schemeClr val="lt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102475" y="-39600"/>
            <a:ext cx="5618700" cy="5222700"/>
          </a:xfrm>
          <a:prstGeom prst="rect">
            <a:avLst/>
          </a:prstGeom>
        </p:spPr>
        <p:txBody>
          <a:bodyPr spcFirstLastPara="1" wrap="square" lIns="91425" tIns="91425" rIns="91425" bIns="91425" anchor="ctr" anchorCtr="0">
            <a:noAutofit/>
          </a:bodyPr>
          <a:lstStyle/>
          <a:p>
            <a:pPr marL="0" lvl="0" indent="0" algn="l" rtl="0">
              <a:lnSpc>
                <a:spcPct val="150000"/>
              </a:lnSpc>
              <a:spcBef>
                <a:spcPts val="1200"/>
              </a:spcBef>
              <a:spcAft>
                <a:spcPts val="0"/>
              </a:spcAft>
              <a:buNone/>
            </a:pPr>
            <a:r>
              <a:rPr lang="en" sz="1200" b="1" u="sng">
                <a:latin typeface="Roboto"/>
                <a:ea typeface="Roboto"/>
                <a:cs typeface="Roboto"/>
                <a:sym typeface="Roboto"/>
              </a:rPr>
              <a:t>Undergraduate Research Experience (URE)</a:t>
            </a:r>
            <a:endParaRPr sz="1200" b="1" u="sng">
              <a:latin typeface="Roboto"/>
              <a:ea typeface="Roboto"/>
              <a:cs typeface="Roboto"/>
              <a:sym typeface="Roboto"/>
            </a:endParaRPr>
          </a:p>
          <a:p>
            <a:pPr marL="0" lvl="0" indent="0" algn="l" rtl="0">
              <a:lnSpc>
                <a:spcPct val="150000"/>
              </a:lnSpc>
              <a:spcBef>
                <a:spcPts val="1200"/>
              </a:spcBef>
              <a:spcAft>
                <a:spcPts val="0"/>
              </a:spcAft>
              <a:buNone/>
            </a:pPr>
            <a:r>
              <a:rPr lang="en" sz="1200">
                <a:solidFill>
                  <a:srgbClr val="000000"/>
                </a:solidFill>
                <a:highlight>
                  <a:schemeClr val="lt2"/>
                </a:highlight>
                <a:latin typeface="Roboto"/>
                <a:ea typeface="Roboto"/>
                <a:cs typeface="Roboto"/>
                <a:sym typeface="Roboto"/>
              </a:rPr>
              <a:t>There are 4 types of URE. </a:t>
            </a:r>
            <a:endParaRPr sz="1200">
              <a:solidFill>
                <a:srgbClr val="000000"/>
              </a:solidFill>
              <a:highlight>
                <a:schemeClr val="lt2"/>
              </a:highlight>
              <a:latin typeface="Roboto"/>
              <a:ea typeface="Roboto"/>
              <a:cs typeface="Roboto"/>
              <a:sym typeface="Roboto"/>
            </a:endParaRPr>
          </a:p>
          <a:p>
            <a:pPr marL="457200" lvl="0" indent="-304800" algn="l" rtl="0">
              <a:lnSpc>
                <a:spcPct val="150000"/>
              </a:lnSpc>
              <a:spcBef>
                <a:spcPts val="1200"/>
              </a:spcBef>
              <a:spcAft>
                <a:spcPts val="0"/>
              </a:spcAft>
              <a:buSzPts val="1200"/>
              <a:buFont typeface="Roboto"/>
              <a:buChar char="➢"/>
            </a:pPr>
            <a:r>
              <a:rPr lang="en" sz="1200">
                <a:latin typeface="Roboto"/>
                <a:ea typeface="Roboto"/>
                <a:cs typeface="Roboto"/>
                <a:sym typeface="Roboto"/>
              </a:rPr>
              <a:t>URE 001 – only students having a CGPA of 8.50+ will be qualifies for this award and will work with a faculty member towards a contemporary research position. This work will be marked on the grade sheet as a ‘P’. </a:t>
            </a:r>
            <a:endParaRPr sz="1200">
              <a:latin typeface="Roboto"/>
              <a:ea typeface="Roboto"/>
              <a:cs typeface="Roboto"/>
              <a:sym typeface="Roboto"/>
            </a:endParaRPr>
          </a:p>
          <a:p>
            <a:pPr marL="457200" lvl="0" indent="-304800" algn="l" rtl="0">
              <a:lnSpc>
                <a:spcPct val="150000"/>
              </a:lnSpc>
              <a:spcBef>
                <a:spcPts val="0"/>
              </a:spcBef>
              <a:spcAft>
                <a:spcPts val="0"/>
              </a:spcAft>
              <a:buSzPts val="1200"/>
              <a:buFont typeface="Roboto"/>
              <a:buChar char="➢"/>
            </a:pPr>
            <a:r>
              <a:rPr lang="en" sz="1200">
                <a:latin typeface="Roboto"/>
                <a:ea typeface="Roboto"/>
                <a:cs typeface="Roboto"/>
                <a:sym typeface="Roboto"/>
              </a:rPr>
              <a:t>URE 002 – awarded to exceptional quality and quantity of research work and will be judged both internally as well as by an external member from a reputed institution. </a:t>
            </a:r>
            <a:endParaRPr sz="1200">
              <a:latin typeface="Roboto"/>
              <a:ea typeface="Roboto"/>
              <a:cs typeface="Roboto"/>
              <a:sym typeface="Roboto"/>
            </a:endParaRPr>
          </a:p>
          <a:p>
            <a:pPr marL="457200" lvl="0" indent="-304800" algn="l" rtl="0">
              <a:lnSpc>
                <a:spcPct val="150000"/>
              </a:lnSpc>
              <a:spcBef>
                <a:spcPts val="0"/>
              </a:spcBef>
              <a:spcAft>
                <a:spcPts val="0"/>
              </a:spcAft>
              <a:buSzPts val="1200"/>
              <a:buFont typeface="Roboto"/>
              <a:buChar char="➢"/>
            </a:pPr>
            <a:r>
              <a:rPr lang="en" sz="1200">
                <a:latin typeface="Roboto"/>
                <a:ea typeface="Roboto"/>
                <a:cs typeface="Roboto"/>
                <a:sym typeface="Roboto"/>
              </a:rPr>
              <a:t>URE 003 – requires a minimum of 1 year duration. </a:t>
            </a:r>
            <a:endParaRPr sz="1200">
              <a:latin typeface="Roboto"/>
              <a:ea typeface="Roboto"/>
              <a:cs typeface="Roboto"/>
              <a:sym typeface="Roboto"/>
            </a:endParaRPr>
          </a:p>
          <a:p>
            <a:pPr marL="457200" lvl="0" indent="-304800" algn="l" rtl="0">
              <a:lnSpc>
                <a:spcPct val="150000"/>
              </a:lnSpc>
              <a:spcBef>
                <a:spcPts val="0"/>
              </a:spcBef>
              <a:spcAft>
                <a:spcPts val="0"/>
              </a:spcAft>
              <a:buSzPts val="1200"/>
              <a:buFont typeface="Roboto"/>
              <a:buChar char="➢"/>
            </a:pPr>
            <a:r>
              <a:rPr lang="en" sz="1200">
                <a:latin typeface="Roboto"/>
                <a:ea typeface="Roboto"/>
                <a:cs typeface="Roboto"/>
                <a:sym typeface="Roboto"/>
              </a:rPr>
              <a:t>URE 004 – for innovative projects. </a:t>
            </a:r>
            <a:endParaRPr sz="1200">
              <a:latin typeface="Roboto"/>
              <a:ea typeface="Roboto"/>
              <a:cs typeface="Roboto"/>
              <a:sym typeface="Roboto"/>
            </a:endParaRPr>
          </a:p>
          <a:p>
            <a:pPr marL="0" lvl="0" indent="0" algn="l" rtl="0">
              <a:lnSpc>
                <a:spcPct val="150000"/>
              </a:lnSpc>
              <a:spcBef>
                <a:spcPts val="1200"/>
              </a:spcBef>
              <a:spcAft>
                <a:spcPts val="0"/>
              </a:spcAft>
              <a:buNone/>
            </a:pPr>
            <a:r>
              <a:rPr lang="en" sz="1200">
                <a:solidFill>
                  <a:srgbClr val="000000"/>
                </a:solidFill>
                <a:highlight>
                  <a:schemeClr val="lt2"/>
                </a:highlight>
                <a:latin typeface="Roboto"/>
                <a:ea typeface="Roboto"/>
                <a:cs typeface="Roboto"/>
                <a:sym typeface="Roboto"/>
              </a:rPr>
              <a:t>The process is set out as: 1. Choose topic of interest 2. Approach a faculty 3. With the support and guidance of faculty complete the research work 4. Apply for URE 5. Evaluation by a panel of experts.</a:t>
            </a:r>
            <a:endParaRPr sz="1200">
              <a:solidFill>
                <a:srgbClr val="000000"/>
              </a:solidFill>
              <a:highlight>
                <a:schemeClr val="lt2"/>
              </a:highlight>
              <a:latin typeface="Roboto"/>
              <a:ea typeface="Roboto"/>
              <a:cs typeface="Roboto"/>
              <a:sym typeface="Roboto"/>
            </a:endParaRPr>
          </a:p>
          <a:p>
            <a:pPr marL="0" lvl="0" indent="0" algn="l" rtl="0">
              <a:lnSpc>
                <a:spcPct val="150000"/>
              </a:lnSpc>
              <a:spcBef>
                <a:spcPts val="1200"/>
              </a:spcBef>
              <a:spcAft>
                <a:spcPts val="0"/>
              </a:spcAft>
              <a:buNone/>
            </a:pPr>
            <a:r>
              <a:rPr lang="en" sz="1200" b="1" u="sng">
                <a:latin typeface="Roboto"/>
                <a:ea typeface="Roboto"/>
                <a:cs typeface="Roboto"/>
                <a:sym typeface="Roboto"/>
              </a:rPr>
              <a:t>VPROPEL</a:t>
            </a:r>
            <a:endParaRPr sz="1200" b="1" u="sng">
              <a:latin typeface="Roboto"/>
              <a:ea typeface="Roboto"/>
              <a:cs typeface="Roboto"/>
              <a:sym typeface="Roboto"/>
            </a:endParaRPr>
          </a:p>
          <a:p>
            <a:pPr marL="0" lvl="0" indent="0" algn="l" rtl="0">
              <a:lnSpc>
                <a:spcPct val="150000"/>
              </a:lnSpc>
              <a:spcBef>
                <a:spcPts val="1200"/>
              </a:spcBef>
              <a:spcAft>
                <a:spcPts val="1200"/>
              </a:spcAft>
              <a:buNone/>
            </a:pPr>
            <a:r>
              <a:rPr lang="en" sz="1200">
                <a:solidFill>
                  <a:srgbClr val="000000"/>
                </a:solidFill>
                <a:highlight>
                  <a:schemeClr val="dk1"/>
                </a:highlight>
                <a:latin typeface="Roboto"/>
                <a:ea typeface="Roboto"/>
                <a:cs typeface="Roboto"/>
                <a:sym typeface="Roboto"/>
              </a:rPr>
              <a:t>Gives a problem of the day for students to solve.</a:t>
            </a:r>
            <a:endParaRPr/>
          </a:p>
        </p:txBody>
      </p:sp>
      <p:pic>
        <p:nvPicPr>
          <p:cNvPr id="116" name="Google Shape;116;p20"/>
          <p:cNvPicPr preferRelativeResize="0"/>
          <p:nvPr/>
        </p:nvPicPr>
        <p:blipFill>
          <a:blip r:embed="rId3">
            <a:alphaModFix/>
          </a:blip>
          <a:stretch>
            <a:fillRect/>
          </a:stretch>
        </p:blipFill>
        <p:spPr>
          <a:xfrm>
            <a:off x="5873575" y="152400"/>
            <a:ext cx="2722054" cy="48387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173500" y="288526"/>
            <a:ext cx="8368200" cy="867000"/>
          </a:xfrm>
          <a:prstGeom prst="rect">
            <a:avLst/>
          </a:prstGeom>
        </p:spPr>
        <p:txBody>
          <a:bodyPr spcFirstLastPara="1" wrap="square" lIns="91425" tIns="91425" rIns="91425" bIns="91425" anchor="b" anchorCtr="0">
            <a:noAutofit/>
          </a:bodyPr>
          <a:lstStyle/>
          <a:p>
            <a:pPr marL="0" lvl="0" indent="0" algn="l" rtl="0">
              <a:lnSpc>
                <a:spcPct val="150000"/>
              </a:lnSpc>
              <a:spcBef>
                <a:spcPts val="1200"/>
              </a:spcBef>
              <a:spcAft>
                <a:spcPts val="1200"/>
              </a:spcAft>
              <a:buNone/>
            </a:pPr>
            <a:r>
              <a:rPr lang="en" sz="2000" dirty="0"/>
              <a:t>CHAPTER 4: LEARNINGS DURING THE INSTITUTIONAL WEBSITE</a:t>
            </a:r>
            <a:endParaRPr sz="2000" dirty="0"/>
          </a:p>
        </p:txBody>
      </p:sp>
      <p:sp>
        <p:nvSpPr>
          <p:cNvPr id="122" name="Google Shape;122;p21"/>
          <p:cNvSpPr txBox="1">
            <a:spLocks noGrp="1"/>
          </p:cNvSpPr>
          <p:nvPr>
            <p:ph type="body" idx="1"/>
          </p:nvPr>
        </p:nvSpPr>
        <p:spPr>
          <a:xfrm>
            <a:off x="173500" y="1118356"/>
            <a:ext cx="4929300" cy="38319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1200" dirty="0">
                <a:solidFill>
                  <a:srgbClr val="9DDAD4"/>
                </a:solidFill>
              </a:rPr>
              <a:t>1.</a:t>
            </a:r>
            <a:r>
              <a:rPr lang="en" sz="700" dirty="0">
                <a:solidFill>
                  <a:srgbClr val="9DDAD4"/>
                </a:solidFill>
              </a:rPr>
              <a:t> 	</a:t>
            </a:r>
            <a:r>
              <a:rPr lang="en" sz="1200" dirty="0">
                <a:solidFill>
                  <a:schemeClr val="dk2"/>
                </a:solidFill>
                <a:highlight>
                  <a:schemeClr val="dk1"/>
                </a:highlight>
              </a:rPr>
              <a:t>VITCC Intranet</a:t>
            </a:r>
            <a:endParaRPr sz="1200" dirty="0">
              <a:solidFill>
                <a:schemeClr val="dk2"/>
              </a:solidFill>
              <a:highlight>
                <a:schemeClr val="dk1"/>
              </a:highlight>
            </a:endParaRPr>
          </a:p>
          <a:p>
            <a:pPr marL="0" lvl="0" indent="0" algn="l" rtl="0">
              <a:lnSpc>
                <a:spcPct val="150000"/>
              </a:lnSpc>
              <a:spcBef>
                <a:spcPts val="1200"/>
              </a:spcBef>
              <a:spcAft>
                <a:spcPts val="0"/>
              </a:spcAft>
              <a:buNone/>
            </a:pPr>
            <a:r>
              <a:rPr lang="en" sz="1200" dirty="0">
                <a:solidFill>
                  <a:srgbClr val="9DDAD4"/>
                </a:solidFill>
              </a:rPr>
              <a:t>intranet.vit.ac.in – can find all notification about the university here</a:t>
            </a:r>
            <a:endParaRPr sz="1200" dirty="0">
              <a:solidFill>
                <a:srgbClr val="9DDAD4"/>
              </a:solidFill>
            </a:endParaRPr>
          </a:p>
          <a:p>
            <a:pPr marL="0" lvl="0" indent="0" algn="l" rtl="0">
              <a:lnSpc>
                <a:spcPct val="150000"/>
              </a:lnSpc>
              <a:spcBef>
                <a:spcPts val="1200"/>
              </a:spcBef>
              <a:spcAft>
                <a:spcPts val="0"/>
              </a:spcAft>
              <a:buNone/>
            </a:pPr>
            <a:r>
              <a:rPr lang="en" sz="1200" dirty="0">
                <a:solidFill>
                  <a:srgbClr val="9DDAD4"/>
                </a:solidFill>
              </a:rPr>
              <a:t>3.</a:t>
            </a:r>
            <a:r>
              <a:rPr lang="en" sz="700" dirty="0">
                <a:solidFill>
                  <a:srgbClr val="9DDAD4"/>
                </a:solidFill>
              </a:rPr>
              <a:t> 	</a:t>
            </a:r>
            <a:r>
              <a:rPr lang="en" sz="1200" dirty="0">
                <a:solidFill>
                  <a:schemeClr val="dk2"/>
                </a:solidFill>
                <a:highlight>
                  <a:schemeClr val="dk1"/>
                </a:highlight>
              </a:rPr>
              <a:t>VIT Chennai Events</a:t>
            </a:r>
            <a:endParaRPr sz="1200" dirty="0">
              <a:solidFill>
                <a:schemeClr val="dk2"/>
              </a:solidFill>
              <a:highlight>
                <a:schemeClr val="dk1"/>
              </a:highlight>
            </a:endParaRPr>
          </a:p>
          <a:p>
            <a:pPr marL="0" lvl="0" indent="0" algn="l" rtl="0">
              <a:lnSpc>
                <a:spcPct val="150000"/>
              </a:lnSpc>
              <a:spcBef>
                <a:spcPts val="1200"/>
              </a:spcBef>
              <a:spcAft>
                <a:spcPts val="0"/>
              </a:spcAft>
              <a:buNone/>
            </a:pPr>
            <a:r>
              <a:rPr lang="en" sz="1200" dirty="0">
                <a:solidFill>
                  <a:srgbClr val="9DDAD4"/>
                </a:solidFill>
              </a:rPr>
              <a:t>Vitchennaievents.com – can find information and payments about various events conducted</a:t>
            </a:r>
            <a:endParaRPr sz="1200" dirty="0">
              <a:solidFill>
                <a:srgbClr val="9DDAD4"/>
              </a:solidFill>
            </a:endParaRPr>
          </a:p>
          <a:p>
            <a:pPr marL="0" lvl="0" indent="0" algn="l" rtl="0">
              <a:lnSpc>
                <a:spcPct val="150000"/>
              </a:lnSpc>
              <a:spcBef>
                <a:spcPts val="1200"/>
              </a:spcBef>
              <a:spcAft>
                <a:spcPts val="0"/>
              </a:spcAft>
              <a:buNone/>
            </a:pPr>
            <a:endParaRPr sz="1400" b="1" dirty="0">
              <a:solidFill>
                <a:srgbClr val="9DDAD4"/>
              </a:solidFill>
            </a:endParaRPr>
          </a:p>
          <a:p>
            <a:pPr marL="0" lvl="0" indent="0" algn="l" rtl="0">
              <a:spcBef>
                <a:spcPts val="1200"/>
              </a:spcBef>
              <a:spcAft>
                <a:spcPts val="1200"/>
              </a:spcAft>
              <a:buNone/>
            </a:pPr>
            <a:endParaRPr dirty="0"/>
          </a:p>
        </p:txBody>
      </p:sp>
      <p:sp>
        <p:nvSpPr>
          <p:cNvPr id="123" name="Google Shape;123;p21"/>
          <p:cNvSpPr txBox="1"/>
          <p:nvPr/>
        </p:nvSpPr>
        <p:spPr>
          <a:xfrm>
            <a:off x="4971800" y="755337"/>
            <a:ext cx="3703500" cy="2462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None/>
            </a:pPr>
            <a:r>
              <a:rPr lang="en" sz="1200" dirty="0">
                <a:solidFill>
                  <a:srgbClr val="9DDAD4"/>
                </a:solidFill>
                <a:latin typeface="Roboto"/>
                <a:ea typeface="Roboto"/>
                <a:cs typeface="Roboto"/>
                <a:sym typeface="Roboto"/>
              </a:rPr>
              <a:t>2.</a:t>
            </a:r>
            <a:r>
              <a:rPr lang="en" sz="700" dirty="0">
                <a:solidFill>
                  <a:srgbClr val="9DDAD4"/>
                </a:solidFill>
                <a:latin typeface="Roboto"/>
                <a:ea typeface="Roboto"/>
                <a:cs typeface="Roboto"/>
                <a:sym typeface="Roboto"/>
              </a:rPr>
              <a:t> 	</a:t>
            </a:r>
            <a:r>
              <a:rPr lang="en" sz="1200" dirty="0">
                <a:solidFill>
                  <a:schemeClr val="dk2"/>
                </a:solidFill>
                <a:highlight>
                  <a:schemeClr val="dk1"/>
                </a:highlight>
                <a:latin typeface="Roboto"/>
                <a:ea typeface="Roboto"/>
                <a:cs typeface="Roboto"/>
                <a:sym typeface="Roboto"/>
              </a:rPr>
              <a:t>VTOP</a:t>
            </a:r>
            <a:endParaRPr sz="1200" dirty="0">
              <a:solidFill>
                <a:schemeClr val="dk2"/>
              </a:solidFill>
              <a:highlight>
                <a:schemeClr val="dk1"/>
              </a:highlight>
              <a:latin typeface="Roboto"/>
              <a:ea typeface="Roboto"/>
              <a:cs typeface="Roboto"/>
              <a:sym typeface="Roboto"/>
            </a:endParaRPr>
          </a:p>
          <a:p>
            <a:pPr marL="0" lvl="0" indent="0" algn="l" rtl="0">
              <a:lnSpc>
                <a:spcPct val="150000"/>
              </a:lnSpc>
              <a:spcBef>
                <a:spcPts val="1200"/>
              </a:spcBef>
              <a:spcAft>
                <a:spcPts val="1200"/>
              </a:spcAft>
              <a:buNone/>
            </a:pPr>
            <a:r>
              <a:rPr lang="en" sz="1200" dirty="0">
                <a:solidFill>
                  <a:srgbClr val="9DDAD4"/>
                </a:solidFill>
                <a:latin typeface="Roboto"/>
                <a:ea typeface="Roboto"/>
                <a:cs typeface="Roboto"/>
                <a:sym typeface="Roboto"/>
              </a:rPr>
              <a:t>Main portal for all information regarding the student. Can find their student profile, passwords, timetable, proctor and course information, grade reports, attendance reports, and course resources here. There is also a feature for online hostel booking and online fee payment on the site. Fees receipts can be found on this website too.</a:t>
            </a:r>
            <a:endParaRPr dirty="0">
              <a:solidFill>
                <a:srgbClr val="9DDAD4"/>
              </a:solidFill>
              <a:latin typeface="Roboto"/>
              <a:ea typeface="Roboto"/>
              <a:cs typeface="Roboto"/>
              <a:sym typeface="Roboto"/>
            </a:endParaRPr>
          </a:p>
        </p:txBody>
      </p:sp>
      <p:pic>
        <p:nvPicPr>
          <p:cNvPr id="124" name="Google Shape;124;p21"/>
          <p:cNvPicPr preferRelativeResize="0"/>
          <p:nvPr/>
        </p:nvPicPr>
        <p:blipFill>
          <a:blip r:embed="rId3">
            <a:alphaModFix/>
          </a:blip>
          <a:stretch>
            <a:fillRect/>
          </a:stretch>
        </p:blipFill>
        <p:spPr>
          <a:xfrm>
            <a:off x="173500" y="3293931"/>
            <a:ext cx="3703501" cy="1779868"/>
          </a:xfrm>
          <a:prstGeom prst="rect">
            <a:avLst/>
          </a:prstGeom>
          <a:noFill/>
          <a:ln>
            <a:noFill/>
          </a:ln>
        </p:spPr>
      </p:pic>
      <p:pic>
        <p:nvPicPr>
          <p:cNvPr id="125" name="Google Shape;125;p21"/>
          <p:cNvPicPr preferRelativeResize="0"/>
          <p:nvPr/>
        </p:nvPicPr>
        <p:blipFill>
          <a:blip r:embed="rId4">
            <a:alphaModFix/>
          </a:blip>
          <a:stretch>
            <a:fillRect/>
          </a:stretch>
        </p:blipFill>
        <p:spPr>
          <a:xfrm>
            <a:off x="4144200" y="3460524"/>
            <a:ext cx="4804111" cy="1613275"/>
          </a:xfrm>
          <a:prstGeom prst="rect">
            <a:avLst/>
          </a:prstGeom>
          <a:noFill/>
          <a:ln>
            <a:noFill/>
          </a:ln>
        </p:spPr>
      </p:pic>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2162</Words>
  <Application>Microsoft Office PowerPoint</Application>
  <PresentationFormat>On-screen Show (16:9)</PresentationFormat>
  <Paragraphs>129</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Roboto</vt:lpstr>
      <vt:lpstr>Roboto Slab</vt:lpstr>
      <vt:lpstr>Marina</vt:lpstr>
      <vt:lpstr>Introduction to Engineering</vt:lpstr>
      <vt:lpstr>CHAPTER 1: DETAILS ON THE ACTIVITIES INVOLVED DURING THE INDUCTION PROGRAMME</vt:lpstr>
      <vt:lpstr>PowerPoint Presentation</vt:lpstr>
      <vt:lpstr>CHAPTER 2: LEARNINGS DURING THE GENERAL INDUCTION</vt:lpstr>
      <vt:lpstr>PowerPoint Presentation</vt:lpstr>
      <vt:lpstr>Grade Classifications In format: Grade – Grade Point – P/F S – 10 – PASS A – 9 – PASS B – 8 – PASS C – 7 – PASS D – 6 – PASS E – 5 – PASS F – 0 – FAIL (haven’t scored min marks) N – 0 – FAIL (haven’t cleared a component) W – withdrew U – successfully completed an audit course Y – yet to complete the course component </vt:lpstr>
      <vt:lpstr>CHAPTER 3: LEARNINGS DURING THE DISCIPLINE-SPECIFIC PROGRAM</vt:lpstr>
      <vt:lpstr>Undergraduate Research Experience (URE) There are 4 types of URE.  URE 001 – only students having a CGPA of 8.50+ will be qualifies for this award and will work with a faculty member towards a contemporary research position. This work will be marked on the grade sheet as a ‘P’.  URE 002 – awarded to exceptional quality and quantity of research work and will be judged both internally as well as by an external member from a reputed institution.  URE 003 – requires a minimum of 1 year duration.  URE 004 – for innovative projects.  The process is set out as: 1. Choose topic of interest 2. Approach a faculty 3. With the support and guidance of faculty complete the research work 4. Apply for URE 5. Evaluation by a panel of experts. VPROPEL Gives a problem of the day for students to solve.</vt:lpstr>
      <vt:lpstr>CHAPTER 4: LEARNINGS DURING THE INSTITUTIONAL WEBSITE</vt:lpstr>
      <vt:lpstr>CHAPTER 5: LEARNINGS FROM  THE DIY PROJECT</vt:lpstr>
      <vt:lpstr>CHAPTER 6: ANY OTHER GENERAL OBSERVATIONS</vt:lpstr>
      <vt:lpstr>Proctor Scheme Students meet proctors a minimum of 3 times per semester who monitor and periodically communicate the student’s performance to their parents. They guide proctees about academic activities such as course registration, rules and regulations governing the programme, update the address and phone numbers of proctees periodically and oversee leave approval. Monitoring Committees There are 3 monitoring committees – Internal Complaints Committee, Anti-discrimination Committee and Anti-ragging Committee. VIT Alumni Association (VITAA) VITAA has domestic and international chapters. Its eligibility is the procurement of a degree from VIT for a duration of minimum 2 years. The annual alumni meet is the 26th January of every year at the Vellore Campus. There is a VITAA portal for the alumni network at www.vitaa.org</vt:lpstr>
      <vt:lpstr>CHAPTER 7: INITIAL LEARNINGS AND OPPORTUNITIES FOR SELF DEVELOPMENT</vt:lpstr>
      <vt:lpstr>Innovation and Start-up Ecosystem at VIT VIT has opened a start-up incubator called ‘V-nest’ to encourage the starting of businesses by university students. The start-up incubator conducts workshops and lecture sessions on innovations and business start-ups. The incubation selection process is as follows: The KANO model can help illustrate the graph on customer emotional satisfaction and need fulfilment. The best service/product is one that satisfies both constraints.  The Johari window helps illustrate the way ideas exist in a table which considers if an idea is known to self or not and if it is known to others or not. Success is a combination of routine work then continuous improvement and then innovation in that order.  Problem solving is a step-by-step process consisting of one empathising, then defining, ideating, turning idea into a prototype and then testing, re-empathising and re-defining and so on in a loop.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Engineering</dc:title>
  <dc:creator>Ashima</dc:creator>
  <cp:lastModifiedBy>Mubasshir Seik Raghman</cp:lastModifiedBy>
  <cp:revision>5</cp:revision>
  <dcterms:modified xsi:type="dcterms:W3CDTF">2022-01-01T21:23:39Z</dcterms:modified>
</cp:coreProperties>
</file>